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  <p:sldMasterId id="2147483702" r:id="rId6"/>
  </p:sldMasterIdLst>
  <p:notesMasterIdLst>
    <p:notesMasterId r:id="rId12"/>
  </p:notesMasterIdLst>
  <p:handoutMasterIdLst>
    <p:handoutMasterId r:id="rId13"/>
  </p:handoutMasterIdLst>
  <p:sldIdLst>
    <p:sldId id="258" r:id="rId7"/>
    <p:sldId id="257" r:id="rId8"/>
    <p:sldId id="256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cott" userId="7895a5af-44fe-4cf5-9db1-cedf38db7912" providerId="ADAL" clId="{97FB72B5-AE2C-4E89-A796-FBB54600EF43}"/>
    <pc:docChg chg="delSld modSld">
      <pc:chgData name="Lisa Scott" userId="7895a5af-44fe-4cf5-9db1-cedf38db7912" providerId="ADAL" clId="{97FB72B5-AE2C-4E89-A796-FBB54600EF43}" dt="2024-08-05T18:49:52.617" v="7" actId="47"/>
      <pc:docMkLst>
        <pc:docMk/>
      </pc:docMkLst>
      <pc:sldChg chg="modSp mod">
        <pc:chgData name="Lisa Scott" userId="7895a5af-44fe-4cf5-9db1-cedf38db7912" providerId="ADAL" clId="{97FB72B5-AE2C-4E89-A796-FBB54600EF43}" dt="2024-08-05T18:49:30.218" v="6" actId="20577"/>
        <pc:sldMkLst>
          <pc:docMk/>
          <pc:sldMk cId="2360655074" sldId="257"/>
        </pc:sldMkLst>
        <pc:spChg chg="mod">
          <ac:chgData name="Lisa Scott" userId="7895a5af-44fe-4cf5-9db1-cedf38db7912" providerId="ADAL" clId="{97FB72B5-AE2C-4E89-A796-FBB54600EF43}" dt="2024-08-05T18:49:30.218" v="6" actId="20577"/>
          <ac:spMkLst>
            <pc:docMk/>
            <pc:sldMk cId="2360655074" sldId="257"/>
            <ac:spMk id="36" creationId="{63676FEF-316E-F56E-C067-209D18DF2FAE}"/>
          </ac:spMkLst>
        </pc:spChg>
      </pc:sldChg>
      <pc:sldChg chg="modSp mod">
        <pc:chgData name="Lisa Scott" userId="7895a5af-44fe-4cf5-9db1-cedf38db7912" providerId="ADAL" clId="{97FB72B5-AE2C-4E89-A796-FBB54600EF43}" dt="2024-08-05T18:49:06.328" v="3" actId="6549"/>
        <pc:sldMkLst>
          <pc:docMk/>
          <pc:sldMk cId="2821473114" sldId="258"/>
        </pc:sldMkLst>
        <pc:spChg chg="mod">
          <ac:chgData name="Lisa Scott" userId="7895a5af-44fe-4cf5-9db1-cedf38db7912" providerId="ADAL" clId="{97FB72B5-AE2C-4E89-A796-FBB54600EF43}" dt="2024-08-05T18:49:06.328" v="3" actId="6549"/>
          <ac:spMkLst>
            <pc:docMk/>
            <pc:sldMk cId="2821473114" sldId="258"/>
            <ac:spMk id="2" creationId="{B1088B12-5732-92A0-2B01-3571F3276187}"/>
          </ac:spMkLst>
        </pc:spChg>
      </pc:sldChg>
      <pc:sldChg chg="del">
        <pc:chgData name="Lisa Scott" userId="7895a5af-44fe-4cf5-9db1-cedf38db7912" providerId="ADAL" clId="{97FB72B5-AE2C-4E89-A796-FBB54600EF43}" dt="2024-08-05T18:49:52.617" v="7" actId="47"/>
        <pc:sldMkLst>
          <pc:docMk/>
          <pc:sldMk cId="3560004719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DA6604-1CA8-744B-307A-03AE03577C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134F1-8A06-3A72-6D09-7700E537D9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F26FB-E281-46DD-8542-E951667ECE6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09C2F-6104-63C8-D41E-D223212464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6674C-3597-49F2-42AF-4CB34B38E6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B8F36-7B32-448D-8F1D-27CB874A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5059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8FBF3-4E64-4C25-B1D1-19ED60152948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1C3BF-BD15-43DE-BFCC-0A02FDDE1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5858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59DB-FAE1-50DE-B2A6-80121067D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FF62-2643-2E34-F9F7-9AD5B03AB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16750-829B-9564-43FF-A96CE2E1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7D86-38B6-4A93-848C-97AB4967607B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5A78B-C691-EDD2-2294-12E0B581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BF297-99DD-B717-F4E6-C44FA705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0D08-739A-4C22-9CB9-ED4CEE48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3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EDD8-6A70-B580-68F1-3CC09391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2E34A-19BB-68D8-5EBE-2AA536E8B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D6D3-F194-9D27-46FC-4C0F5462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1E70-32FA-4EA1-890D-E3614A5BAA6F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598C-45B7-DC2C-9AAB-552C5EF1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D2EC-1564-9862-5CFE-F50DC0DA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0D08-739A-4C22-9CB9-ED4CEE48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6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00DB02-282D-4664-DDBF-64374676B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D10BB-3D64-FC5A-5BE3-7E47E249E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93CA3-9DD5-1DBD-79EB-94E52001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CD5E-BBB9-49D9-9390-5610642559E7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06CE5-F694-04C0-E05D-C496B899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893AB-BE43-3D64-C93D-EC66ABAC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0D08-739A-4C22-9CB9-ED4CEE48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3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5B96F-1558-4B1D-B720-7D3DFB9630D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84B2-25FB-438A-BA71-7A00E57D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6EE-D6B7-4F51-B55D-94D73FDB0236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F853-2C18-446A-BD5F-FC3C29C77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3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DF51-8CE5-A5BE-8DB5-DF041A245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1F260-9C1D-707C-C030-AD0156CFA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93C4B-5910-6C7E-6370-1252B694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8213-4898-4C93-A089-0E865FF20BA5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7B96F-96FA-C84E-AA86-10B26059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E9F4-8A97-2930-2FF7-6F354D0D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0D08-739A-4C22-9CB9-ED4CEE48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3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000D-E3D6-B586-4906-29FF027A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EE09A-44C2-C93E-6A1F-7EDBC726B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1CADD-AB09-8FAF-4E03-51DC5912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84BB-D063-431C-AEEF-B6F509701916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91EC2-80AA-49BB-F087-7D6D9736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1BA50-21C3-88FE-10EE-E9D74F0E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0D08-739A-4C22-9CB9-ED4CEE48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0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83B8-0E9F-89A2-B6CF-4005D91C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AE06E-D47C-544C-67CA-94D5E691A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149D1-EE54-24FB-5236-F1EB3563A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A6A8B-597C-BE32-15AF-66D02F97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8E2-39BF-4974-BB30-7AFFCAE2BF1E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048D2-8194-73ED-3E4B-C27C042D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9794D-023D-1954-AD98-3DF179DD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0D08-739A-4C22-9CB9-ED4CEE48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6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F853-7757-7174-5DF9-A73C17CC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43E68-0C49-15F8-C141-68A275424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58C62-6CAC-729E-16A6-69EDC8542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6ED88A-4474-29A3-57BF-DB49C8094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B0EAB0-6949-CE14-88F5-FD5A69967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4A75C-570F-727A-C3B8-994AB422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FAF8-9BC9-4C00-A0BD-A4B6ACAA5EA4}" type="datetime1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AE8893-DB68-D090-C927-D58FE30E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0BA2D6-118F-E1EA-3198-F77D3224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0D08-739A-4C22-9CB9-ED4CEE48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9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716C-BF98-216D-A818-8795E264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9D5A0-D810-31FF-A670-6ADB6604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3967-310C-44CE-8E9F-35E395B1B20B}" type="datetime1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1FFC6-465D-AE89-0F1A-BE124207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F4954-3730-0202-2062-320BD1AE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0D08-739A-4C22-9CB9-ED4CEE48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1B7B3F-A7B2-DAC0-63AE-3594F9200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CC5-279B-418B-A807-F6A76B716B6D}" type="datetime1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957DEE-15DB-9357-23BD-8749BD68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A1AEA-EAFB-CD0E-E1AD-62C92DB4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0D08-739A-4C22-9CB9-ED4CEE48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A2CB2-730E-3FD8-A905-99B385DB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2297F-2CF7-52B9-8FD5-ADB901827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10A83-62B2-D736-0E73-153C181D6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39A1D-5048-9605-07B2-2A98C77A2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D860-4CB4-4ECD-AB2F-7C6098EE7E94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8749A-F902-332B-75EA-E929D346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FBD8F-CCE5-0158-0E4C-1069357D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0D08-739A-4C22-9CB9-ED4CEE48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54E29-25DC-AD26-A4A1-CD1F039A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C8AE9-1244-4F25-E014-39FD6A182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2353C-F60B-DB8D-60BA-BF424E551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0B4A8-B213-41DE-307E-5B6888F3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B9EB-F039-4CEB-BE3B-8012575BABB5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7B74B-2B85-EA0D-4C3F-9836BB20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16FED-EA45-F063-82A6-6BF8DBFA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0D08-739A-4C22-9CB9-ED4CEE48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9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1EFED-11A8-F629-D5BA-52E0D44F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329F2-B9FC-8C3B-F2B1-C601BDAE1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69E25-5858-D717-61AD-CBA1211A2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4C15AA-2FCD-4470-932E-7E03FC5C6434}" type="datetime1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AEB47-F28A-6171-B148-944399B7E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AC829-E988-2868-FAD7-20D2C90E1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30D08-739A-4C22-9CB9-ED4CEE48A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5B96F-1558-4B1D-B720-7D3DFB9630D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184B2-25FB-438A-BA71-7A00E57D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26EE-D6B7-4F51-B55D-94D73FDB0236}" type="datetimeFigureOut">
              <a:rPr lang="en-US" smtClean="0"/>
              <a:pPr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EF853-2C18-446A-BD5F-FC3C29C774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3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ZacharyM@HeffIns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>
            <a:extLst>
              <a:ext uri="{FF2B5EF4-FFF2-40B4-BE49-F238E27FC236}">
                <a16:creationId xmlns:a16="http://schemas.microsoft.com/office/drawing/2014/main" id="{F6F3A2A9-9134-B598-C46B-2B8EE32A42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C4E1EC-3186-D827-1399-795766064856}"/>
              </a:ext>
            </a:extLst>
          </p:cNvPr>
          <p:cNvSpPr/>
          <p:nvPr/>
        </p:nvSpPr>
        <p:spPr bwMode="auto">
          <a:xfrm>
            <a:off x="299357" y="326572"/>
            <a:ext cx="5796643" cy="6099629"/>
          </a:xfrm>
          <a:prstGeom prst="rect">
            <a:avLst/>
          </a:prstGeom>
          <a:solidFill>
            <a:schemeClr val="bg1">
              <a:alpha val="91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 dirty="0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88B12-5732-92A0-2B01-3571F3276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203" y="654575"/>
            <a:ext cx="5084652" cy="1009507"/>
          </a:xfr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Heffernan Consulting Division Capabilities Presentation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6F5603-3387-571E-8489-6D75FAB30084}"/>
              </a:ext>
            </a:extLst>
          </p:cNvPr>
          <p:cNvSpPr/>
          <p:nvPr/>
        </p:nvSpPr>
        <p:spPr bwMode="auto">
          <a:xfrm>
            <a:off x="782748" y="1989802"/>
            <a:ext cx="698645" cy="60959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 dirty="0"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BD082F-E69D-EDBF-6282-D2AA069F8B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48" y="4822281"/>
            <a:ext cx="2356781" cy="7735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8AB21F-1E0C-D805-732A-3F81187FFE07}"/>
              </a:ext>
            </a:extLst>
          </p:cNvPr>
          <p:cNvSpPr txBox="1"/>
          <p:nvPr/>
        </p:nvSpPr>
        <p:spPr>
          <a:xfrm>
            <a:off x="782748" y="2519899"/>
            <a:ext cx="3240120" cy="1316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1333" spc="-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Janae Lucero Davis</a:t>
            </a:r>
          </a:p>
          <a:p>
            <a:pPr marL="12700">
              <a:spcBef>
                <a:spcPts val="100"/>
              </a:spcBef>
            </a:pPr>
            <a:r>
              <a:rPr lang="en-US" sz="1333" spc="-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Claims Executive Consultant</a:t>
            </a:r>
          </a:p>
          <a:p>
            <a:pPr marL="12700">
              <a:spcBef>
                <a:spcPts val="100"/>
              </a:spcBef>
            </a:pPr>
            <a:r>
              <a:rPr lang="en-US" sz="1333" spc="-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janael@HeffIns.com</a:t>
            </a:r>
            <a:endParaRPr lang="en-US" sz="1333" spc="-5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endParaRPr lang="en-US" sz="1333" spc="-5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endParaRPr lang="en-US" sz="1333" spc="-5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en-US" sz="1333" spc="-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License #0564249</a:t>
            </a:r>
            <a:endParaRPr lang="en-US" sz="1333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147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>
            <a:extLst>
              <a:ext uri="{FF2B5EF4-FFF2-40B4-BE49-F238E27FC236}">
                <a16:creationId xmlns:a16="http://schemas.microsoft.com/office/drawing/2014/main" id="{F6F3A2A9-9134-B598-C46B-2B8EE32A42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C4E1EC-3186-D827-1399-795766064856}"/>
              </a:ext>
            </a:extLst>
          </p:cNvPr>
          <p:cNvSpPr/>
          <p:nvPr/>
        </p:nvSpPr>
        <p:spPr bwMode="auto">
          <a:xfrm>
            <a:off x="367388" y="563572"/>
            <a:ext cx="11598729" cy="6226628"/>
          </a:xfrm>
          <a:prstGeom prst="rect">
            <a:avLst/>
          </a:prstGeom>
          <a:solidFill>
            <a:schemeClr val="bg1">
              <a:alpha val="91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1" dirty="0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88B12-5732-92A0-2B01-3571F3276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203" y="590628"/>
            <a:ext cx="6467626" cy="978729"/>
          </a:xfr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Heffernan Insurance Broker’s Consulting Division - </a:t>
            </a:r>
            <a:r>
              <a:rPr lang="en-US" sz="3200" b="1" dirty="0">
                <a:latin typeface="Calibri Light" panose="020F0302020204030204" pitchFamily="34" charset="0"/>
              </a:rPr>
              <a:t>Service Offerings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6F5603-3387-571E-8489-6D75FAB30084}"/>
              </a:ext>
            </a:extLst>
          </p:cNvPr>
          <p:cNvSpPr/>
          <p:nvPr/>
        </p:nvSpPr>
        <p:spPr bwMode="auto">
          <a:xfrm flipV="1">
            <a:off x="750090" y="1610726"/>
            <a:ext cx="6004671" cy="45719"/>
          </a:xfrm>
          <a:prstGeom prst="rect">
            <a:avLst/>
          </a:prstGeom>
          <a:solidFill>
            <a:srgbClr val="619F4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351" dirty="0"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97D68C-B631-1FDC-3C02-ED2C6D629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7" y="668564"/>
            <a:ext cx="1536700" cy="4699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B7DBD88-16FE-F905-E76B-BE66D7D6FA33}"/>
              </a:ext>
            </a:extLst>
          </p:cNvPr>
          <p:cNvSpPr/>
          <p:nvPr/>
        </p:nvSpPr>
        <p:spPr>
          <a:xfrm>
            <a:off x="766415" y="202471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3031" sx="102000" sy="102000" algn="ctr" rotWithShape="0">
              <a:prstClr val="black">
                <a:alpha val="703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B99C1F-C478-D86A-67D3-5F101C7FDD1D}"/>
              </a:ext>
            </a:extLst>
          </p:cNvPr>
          <p:cNvSpPr/>
          <p:nvPr/>
        </p:nvSpPr>
        <p:spPr>
          <a:xfrm>
            <a:off x="766415" y="3078979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3031" sx="102000" sy="102000" algn="ctr" rotWithShape="0">
              <a:prstClr val="black">
                <a:alpha val="703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F958106-5F04-6D91-99D6-104E3F4D78D5}"/>
              </a:ext>
            </a:extLst>
          </p:cNvPr>
          <p:cNvSpPr/>
          <p:nvPr/>
        </p:nvSpPr>
        <p:spPr>
          <a:xfrm>
            <a:off x="766415" y="416068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3031" sx="102000" sy="102000" algn="ctr" rotWithShape="0">
              <a:prstClr val="black">
                <a:alpha val="703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F19105D-CF70-7179-A47A-BE6AC4824250}"/>
              </a:ext>
            </a:extLst>
          </p:cNvPr>
          <p:cNvSpPr/>
          <p:nvPr/>
        </p:nvSpPr>
        <p:spPr>
          <a:xfrm>
            <a:off x="6166754" y="2013199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3031" sx="102000" sy="102000" algn="ctr" rotWithShape="0">
              <a:prstClr val="black">
                <a:alpha val="703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4B3F065-B537-EBDF-9B6A-0E2FEBB8A9F4}"/>
              </a:ext>
            </a:extLst>
          </p:cNvPr>
          <p:cNvSpPr/>
          <p:nvPr/>
        </p:nvSpPr>
        <p:spPr>
          <a:xfrm>
            <a:off x="6166754" y="306746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3031" sx="102000" sy="102000" algn="ctr" rotWithShape="0">
              <a:prstClr val="black">
                <a:alpha val="703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2653A0E4-69CB-083C-0F09-D6278FFF95B5}"/>
              </a:ext>
            </a:extLst>
          </p:cNvPr>
          <p:cNvSpPr txBox="1">
            <a:spLocks/>
          </p:cNvSpPr>
          <p:nvPr/>
        </p:nvSpPr>
        <p:spPr>
          <a:xfrm>
            <a:off x="1870832" y="2186444"/>
            <a:ext cx="4002008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Calibri Light" panose="020F0302020204030204" pitchFamily="34" charset="0"/>
              </a:rPr>
              <a:t>Complex claim support for GL, Auto &amp; Property claims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3676FEF-316E-F56E-C067-209D18DF2FAE}"/>
              </a:ext>
            </a:extLst>
          </p:cNvPr>
          <p:cNvSpPr txBox="1">
            <a:spLocks/>
          </p:cNvSpPr>
          <p:nvPr/>
        </p:nvSpPr>
        <p:spPr>
          <a:xfrm>
            <a:off x="1870832" y="3240713"/>
            <a:ext cx="4002008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0" i="0" u="none" strike="noStrike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Quarterly Updates to clients via our</a:t>
            </a:r>
          </a:p>
          <a:p>
            <a:pPr algn="l"/>
            <a:r>
              <a:rPr lang="en-US" sz="1800" b="0" i="0" u="none" strike="noStrike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GL Consulting Spreadsheet</a:t>
            </a: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1145BC9A-F83E-AAC3-C54E-3F38A886FF8E}"/>
              </a:ext>
            </a:extLst>
          </p:cNvPr>
          <p:cNvSpPr txBox="1">
            <a:spLocks/>
          </p:cNvSpPr>
          <p:nvPr/>
        </p:nvSpPr>
        <p:spPr>
          <a:xfrm>
            <a:off x="1870832" y="4153044"/>
            <a:ext cx="3419625" cy="8402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0" i="0" u="none" strike="noStrike" baseline="0" dirty="0"/>
              <a:t>Proactive intervention and updates provided based upon status of contracted claims</a:t>
            </a:r>
            <a:endParaRPr lang="en-US" sz="1800" dirty="0">
              <a:cs typeface="Calibri Light" panose="020F0302020204030204" pitchFamily="34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6C9C05B-F678-AC17-EB04-70AA2021FA56}"/>
              </a:ext>
            </a:extLst>
          </p:cNvPr>
          <p:cNvSpPr txBox="1">
            <a:spLocks/>
          </p:cNvSpPr>
          <p:nvPr/>
        </p:nvSpPr>
        <p:spPr>
          <a:xfrm>
            <a:off x="7281033" y="2299583"/>
            <a:ext cx="4002008" cy="3416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0" i="0" u="none" strike="noStrike" baseline="0" dirty="0"/>
              <a:t>Available for questions at any time</a:t>
            </a:r>
            <a:endParaRPr lang="en-US" sz="1800" dirty="0">
              <a:cs typeface="Calibri Light" panose="020F0302020204030204" pitchFamily="34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D30C2BD7-25F2-C474-97B5-A124A180F9B2}"/>
              </a:ext>
            </a:extLst>
          </p:cNvPr>
          <p:cNvSpPr txBox="1">
            <a:spLocks/>
          </p:cNvSpPr>
          <p:nvPr/>
        </p:nvSpPr>
        <p:spPr>
          <a:xfrm>
            <a:off x="7281033" y="3353852"/>
            <a:ext cx="4002008" cy="3416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Claim Reviews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30293C-C831-F5DF-C27A-DE309FC00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64" y="3265682"/>
            <a:ext cx="526322" cy="5263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263D35-D033-6371-B7BC-BC011ABF1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16" y="4294155"/>
            <a:ext cx="512177" cy="5121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CD4643-1FD4-6B17-B98E-0F4ED994F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12" y="3147514"/>
            <a:ext cx="689884" cy="6898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80A7C1A-5DE9-ED77-45C5-42C409BBDA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2" y="2132816"/>
            <a:ext cx="704847" cy="70484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226424-2469-310F-C8FB-913EEA353A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83" y="2233114"/>
            <a:ext cx="465518" cy="46551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2C5D15E-DB4C-CF9D-5984-067EA595435C}"/>
              </a:ext>
            </a:extLst>
          </p:cNvPr>
          <p:cNvSpPr/>
          <p:nvPr/>
        </p:nvSpPr>
        <p:spPr>
          <a:xfrm flipV="1">
            <a:off x="6166753" y="4308440"/>
            <a:ext cx="914400" cy="7849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3031" sx="102000" sy="102000" algn="ctr" rotWithShape="0">
              <a:prstClr val="black">
                <a:alpha val="703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A41969-C5E7-37EB-6631-9647006D21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12" y="4445206"/>
            <a:ext cx="689884" cy="4291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643389-AE21-B49F-4D5A-B1DF10148BA1}"/>
              </a:ext>
            </a:extLst>
          </p:cNvPr>
          <p:cNvSpPr txBox="1"/>
          <p:nvPr/>
        </p:nvSpPr>
        <p:spPr>
          <a:xfrm>
            <a:off x="7336284" y="4550243"/>
            <a:ext cx="368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800" b="0" i="0" u="none" strike="noStrike" baseline="0" dirty="0">
                <a:latin typeface="+mj-lt"/>
              </a:rPr>
              <a:t>Claim conversations with HIB clients</a:t>
            </a:r>
            <a:endParaRPr lang="en-US" sz="1800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5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FF11563-0727-32B2-CF42-783D0305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FAE993B-6C5A-8C3E-57C9-D6E9AA405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120119"/>
              </p:ext>
            </p:extLst>
          </p:nvPr>
        </p:nvGraphicFramePr>
        <p:xfrm>
          <a:off x="838200" y="1958185"/>
          <a:ext cx="10515600" cy="4534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3450">
                  <a:extLst>
                    <a:ext uri="{9D8B030D-6E8A-4147-A177-3AD203B41FA5}">
                      <a16:colId xmlns:a16="http://schemas.microsoft.com/office/drawing/2014/main" val="4094410432"/>
                    </a:ext>
                  </a:extLst>
                </a:gridCol>
                <a:gridCol w="3866130">
                  <a:extLst>
                    <a:ext uri="{9D8B030D-6E8A-4147-A177-3AD203B41FA5}">
                      <a16:colId xmlns:a16="http://schemas.microsoft.com/office/drawing/2014/main" val="1332343462"/>
                    </a:ext>
                  </a:extLst>
                </a:gridCol>
                <a:gridCol w="2606020">
                  <a:extLst>
                    <a:ext uri="{9D8B030D-6E8A-4147-A177-3AD203B41FA5}">
                      <a16:colId xmlns:a16="http://schemas.microsoft.com/office/drawing/2014/main" val="2618629246"/>
                    </a:ext>
                  </a:extLst>
                </a:gridCol>
              </a:tblGrid>
              <a:tr h="831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Records Requests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If complaint was not previously filed, follow up with client to see if they have since received a complaint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90-days following receipt of request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extLst>
                  <a:ext uri="{0D108BD9-81ED-4DB2-BD59-A6C34878D82A}">
                    <a16:rowId xmlns:a16="http://schemas.microsoft.com/office/drawing/2014/main" val="1102916971"/>
                  </a:ext>
                </a:extLst>
              </a:tr>
              <a:tr h="4158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Non-Litigated Claims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Follow up with the Adjuster on claim status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 days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extLst>
                  <a:ext uri="{0D108BD9-81ED-4DB2-BD59-A6C34878D82A}">
                    <a16:rowId xmlns:a16="http://schemas.microsoft.com/office/drawing/2014/main" val="33401802"/>
                  </a:ext>
                </a:extLst>
              </a:tr>
              <a:tr h="4158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Non-Litigated Claims Follow Up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Standard follow Up with the Adjuster on claim status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every 90 days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extLst>
                  <a:ext uri="{0D108BD9-81ED-4DB2-BD59-A6C34878D82A}">
                    <a16:rowId xmlns:a16="http://schemas.microsoft.com/office/drawing/2014/main" val="32141958"/>
                  </a:ext>
                </a:extLst>
              </a:tr>
              <a:tr h="831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Litigated Claims- Initial Follow Up (Complaint Filed or Attorney Letter)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Follow up with the Adjuster to ensure defense counsel assigned &amp; status of litigation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 days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extLst>
                  <a:ext uri="{0D108BD9-81ED-4DB2-BD59-A6C34878D82A}">
                    <a16:rowId xmlns:a16="http://schemas.microsoft.com/office/drawing/2014/main" val="2686370180"/>
                  </a:ext>
                </a:extLst>
              </a:tr>
              <a:tr h="831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Litigated Claims - Second Follow Up (Complaint Filed or Attorney Letter)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Follow up with the Adjuster to ensure defense counsel assigned &amp; status of litigation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 days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extLst>
                  <a:ext uri="{0D108BD9-81ED-4DB2-BD59-A6C34878D82A}">
                    <a16:rowId xmlns:a16="http://schemas.microsoft.com/office/drawing/2014/main" val="2448495814"/>
                  </a:ext>
                </a:extLst>
              </a:tr>
              <a:tr h="4158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Litigated Claim Follow Up - Ongoing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Standard follow up with the adjuster and possibly Defense Counsel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Every 90 days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extLst>
                  <a:ext uri="{0D108BD9-81ED-4DB2-BD59-A6C34878D82A}">
                    <a16:rowId xmlns:a16="http://schemas.microsoft.com/office/drawing/2014/main" val="1729841016"/>
                  </a:ext>
                </a:extLst>
              </a:tr>
              <a:tr h="792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Other Activity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Other/additional follow ups will be sent as needed and based upon the status of the claim activity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PRN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776" marR="61776" marT="0" marB="0"/>
                </a:tc>
                <a:extLst>
                  <a:ext uri="{0D108BD9-81ED-4DB2-BD59-A6C34878D82A}">
                    <a16:rowId xmlns:a16="http://schemas.microsoft.com/office/drawing/2014/main" val="253841663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F60F93F-12F0-3F89-7DA6-11904AFB9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515601" cy="1325564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EB7CF6ED-DA03-8516-41D2-C15F19DD2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607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9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FF11563-0727-32B2-CF42-783D0305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60F93F-12F0-3F89-7DA6-11904AFB9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515601" cy="1325564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EB7CF6ED-DA03-8516-41D2-C15F19DD2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607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C23ACA-18FB-FF50-77B2-D37D5DAB4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Best Practices</a:t>
            </a:r>
          </a:p>
          <a:p>
            <a:pPr marL="0" indent="0" algn="ctr">
              <a:buNone/>
            </a:pPr>
            <a:endParaRPr lang="en-US" u="sng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Aptos" panose="020B0004020202020204" pitchFamily="34" charset="0"/>
              </a:rPr>
              <a:t>Initially, we want to ensure there are no coverage issues with the adjuster, specifically on 1</a:t>
            </a:r>
            <a:r>
              <a:rPr lang="en-US" sz="1800" baseline="30000" dirty="0">
                <a:latin typeface="Aptos" panose="020B0004020202020204" pitchFamily="34" charset="0"/>
              </a:rPr>
              <a:t>st</a:t>
            </a:r>
            <a:r>
              <a:rPr lang="en-US" sz="1800" dirty="0">
                <a:latin typeface="Aptos" panose="020B0004020202020204" pitchFamily="34" charset="0"/>
              </a:rPr>
              <a:t> party claims. We want to ask the adjuster once they have reviewed the claim if they see any issues. (Coverage issues could potentially affect defense coverage)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latin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Aptos" panose="020B0004020202020204" pitchFamily="34" charset="0"/>
              </a:rPr>
              <a:t>If litigated, ensure response is filed timely. Monitor defense costs (if close to the value of the claim, it’s a waste of money)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latin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Aptos" panose="020B0004020202020204" pitchFamily="34" charset="0"/>
              </a:rPr>
              <a:t>Property damage claims, we want to ensure an inspection is completed quickly. This should be within 24-48 hours to schedule the inspection. We also want to advise the insured that they are responsible to mitigate their damages and future damages. And DOCUMENT EVERYTHING!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latin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Aptos" panose="020B0004020202020204" pitchFamily="34" charset="0"/>
              </a:rPr>
              <a:t>Red flags: No activity on a claim during the investigatory phase AND a big reserve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6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FF11563-0727-32B2-CF42-783D0305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60F93F-12F0-3F89-7DA6-11904AFB9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515601" cy="1325564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EB7CF6ED-DA03-8516-41D2-C15F19DD2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607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C23ACA-18FB-FF50-77B2-D37D5DAB4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Best Practices in EPIC</a:t>
            </a:r>
          </a:p>
          <a:p>
            <a:pPr marL="0" indent="0" algn="ctr">
              <a:buNone/>
            </a:pPr>
            <a:endParaRPr lang="en-US" u="sng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Aptos" panose="020B0004020202020204" pitchFamily="34" charset="0"/>
              </a:rPr>
              <a:t>Enter claims under the ‘Claim’ tab</a:t>
            </a:r>
          </a:p>
          <a:p>
            <a:pPr marL="800100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latin typeface="Aptos" panose="020B0004020202020204" pitchFamily="34" charset="0"/>
              </a:rPr>
              <a:t>Enter as much information as possible for each section</a:t>
            </a:r>
          </a:p>
          <a:p>
            <a:pPr marL="457200" lvl="1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US" sz="1400" dirty="0">
              <a:latin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Aptos" panose="020B0004020202020204" pitchFamily="34" charset="0"/>
              </a:rPr>
              <a:t>Create an activity under HCLM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800" dirty="0">
              <a:latin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Aptos" panose="020B0004020202020204" pitchFamily="34" charset="0"/>
              </a:rPr>
              <a:t>Attach all related correspondences and documents to the HCLM activity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latin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Aptos" panose="020B0004020202020204" pitchFamily="34" charset="0"/>
              </a:rPr>
              <a:t>Best formatting:</a:t>
            </a:r>
          </a:p>
          <a:p>
            <a:pPr marL="800100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latin typeface="Aptos" panose="020B0004020202020204" pitchFamily="34" charset="0"/>
              </a:rPr>
              <a:t>List type of claim (CGLI, CAUT, CPRP), Date of Loss, Claim Number, Claimant, Description of incident</a:t>
            </a:r>
          </a:p>
          <a:p>
            <a:pPr marL="800100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400" dirty="0">
              <a:latin typeface="Aptos" panose="020B0004020202020204" pitchFamily="34" charset="0"/>
            </a:endParaRPr>
          </a:p>
          <a:p>
            <a:pPr marL="457200" lvl="1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US" sz="1400" dirty="0">
              <a:latin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latin typeface="Aptos" panose="020B0004020202020204" pitchFamily="34" charset="0"/>
              </a:rPr>
              <a:t>Option to use ‘Task’ tab under the HCLM activity </a:t>
            </a:r>
            <a:r>
              <a:rPr lang="en-US" sz="1800">
                <a:latin typeface="Aptos" panose="020B0004020202020204" pitchFamily="34" charset="0"/>
              </a:rPr>
              <a:t>to stay on track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733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I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55E50"/>
      </a:accent1>
      <a:accent2>
        <a:srgbClr val="619F41"/>
      </a:accent2>
      <a:accent3>
        <a:srgbClr val="8DC471"/>
      </a:accent3>
      <a:accent4>
        <a:srgbClr val="DBECD3"/>
      </a:accent4>
      <a:accent5>
        <a:srgbClr val="CFCFCF"/>
      </a:accent5>
      <a:accent6>
        <a:srgbClr val="838383"/>
      </a:accent6>
      <a:hlink>
        <a:srgbClr val="575756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6160E3185DC1419B2CFCC0617B608E" ma:contentTypeVersion="15" ma:contentTypeDescription="Create a new document." ma:contentTypeScope="" ma:versionID="21d08db6817431dfd3e8a88a522a8473">
  <xsd:schema xmlns:xsd="http://www.w3.org/2001/XMLSchema" xmlns:xs="http://www.w3.org/2001/XMLSchema" xmlns:p="http://schemas.microsoft.com/office/2006/metadata/properties" xmlns:ns2="26c094e1-a090-48bb-ad91-205b8a0c53bf" xmlns:ns3="75c0871d-cc97-4782-8eeb-68031b7607d6" targetNamespace="http://schemas.microsoft.com/office/2006/metadata/properties" ma:root="true" ma:fieldsID="d469c55eb7fb1d95c7f0b41ce1a0cfc9" ns2:_="" ns3:_="">
    <xsd:import namespace="26c094e1-a090-48bb-ad91-205b8a0c53bf"/>
    <xsd:import namespace="75c0871d-cc97-4782-8eeb-68031b7607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094e1-a090-48bb-ad91-205b8a0c53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5543b43-8f44-47ca-943d-8e947d345d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0871d-cc97-4782-8eeb-68031b7607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c45d5f5-6f08-49e8-b1c1-d3e9ba7c30b3}" ma:internalName="TaxCatchAll" ma:showField="CatchAllData" ma:web="75c0871d-cc97-4782-8eeb-68031b7607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0871d-cc97-4782-8eeb-68031b7607d6" xsi:nil="true"/>
    <lcf76f155ced4ddcb4097134ff3c332f xmlns="26c094e1-a090-48bb-ad91-205b8a0c53b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DEF1D9-C603-4B8F-8536-28B8D05AF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c094e1-a090-48bb-ad91-205b8a0c53bf"/>
    <ds:schemaRef ds:uri="75c0871d-cc97-4782-8eeb-68031b7607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50E362-2724-4006-9B2D-116F59B091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692EA-998D-4B81-8997-9124B5A86E8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5c0871d-cc97-4782-8eeb-68031b7607d6"/>
    <ds:schemaRef ds:uri="26c094e1-a090-48bb-ad91-205b8a0c53b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446</Words>
  <Application>Microsoft Office PowerPoint</Application>
  <PresentationFormat>Widescreen</PresentationFormat>
  <Paragraphs>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Symbol</vt:lpstr>
      <vt:lpstr>Times New Roman</vt:lpstr>
      <vt:lpstr>Office Theme</vt:lpstr>
      <vt:lpstr>Office Theme</vt:lpstr>
      <vt:lpstr>Office Theme</vt:lpstr>
      <vt:lpstr>Heffernan Consulting Division Capabilities Presentation </vt:lpstr>
      <vt:lpstr>Heffernan Insurance Broker’s Consulting Division - Service Offerings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Scott</dc:creator>
  <cp:lastModifiedBy>Lisa Scott</cp:lastModifiedBy>
  <cp:revision>4</cp:revision>
  <dcterms:created xsi:type="dcterms:W3CDTF">2024-07-16T17:54:47Z</dcterms:created>
  <dcterms:modified xsi:type="dcterms:W3CDTF">2024-08-05T18:50:02Z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0x010100496160E3185DC1419B2CFCC0617B608E</vt:lpwstr>
  </property>
  <property fmtid="{D5CDD505-2E9C-101B-9397-08002B2CF9AE}" pid="3" name="MediaServiceImageTags">
    <vt:lpwstr/>
  </property>
</Properties>
</file>