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notesSlides/notesSlide1.xml" ContentType="application/vnd.openxmlformats-officedocument.presentationml.notesSlide+xml"/>
  <Override PartName="/ppt/slideLayouts/slideLayout73.xml" ContentType="application/vnd.openxmlformats-officedocument.presentationml.slideLayout+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ink/ink9.xml" ContentType="application/inkml+xml"/>
  <Override PartName="/ppt/ink/ink8.xml" ContentType="application/inkml+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ink/ink1.xml" ContentType="application/inkml+xml"/>
  <Override PartName="/ppt/theme/theme8.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4" r:id="rId3"/>
    <p:sldMasterId id="2147483726" r:id="rId4"/>
    <p:sldMasterId id="2147483685" r:id="rId5"/>
    <p:sldMasterId id="2147483673" r:id="rId6"/>
    <p:sldMasterId id="2147483740" r:id="rId7"/>
  </p:sldMasterIdLst>
  <p:notesMasterIdLst>
    <p:notesMasterId r:id="rId34"/>
  </p:notesMasterIdLst>
  <p:sldIdLst>
    <p:sldId id="256" r:id="rId8"/>
    <p:sldId id="4179" r:id="rId9"/>
    <p:sldId id="4209" r:id="rId10"/>
    <p:sldId id="4212" r:id="rId11"/>
    <p:sldId id="4195" r:id="rId12"/>
    <p:sldId id="4218" r:id="rId13"/>
    <p:sldId id="4196" r:id="rId14"/>
    <p:sldId id="4199" r:id="rId15"/>
    <p:sldId id="4211" r:id="rId16"/>
    <p:sldId id="362" r:id="rId17"/>
    <p:sldId id="4127" r:id="rId18"/>
    <p:sldId id="4207" r:id="rId19"/>
    <p:sldId id="4200" r:id="rId20"/>
    <p:sldId id="4126" r:id="rId21"/>
    <p:sldId id="4125" r:id="rId22"/>
    <p:sldId id="4215" r:id="rId23"/>
    <p:sldId id="4139" r:id="rId24"/>
    <p:sldId id="4205" r:id="rId25"/>
    <p:sldId id="4219" r:id="rId26"/>
    <p:sldId id="4182" r:id="rId27"/>
    <p:sldId id="4214" r:id="rId28"/>
    <p:sldId id="4186" r:id="rId29"/>
    <p:sldId id="345" r:id="rId30"/>
    <p:sldId id="4193" r:id="rId31"/>
    <p:sldId id="4220" r:id="rId32"/>
    <p:sldId id="41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3" autoAdjust="0"/>
    <p:restoredTop sz="94660"/>
  </p:normalViewPr>
  <p:slideViewPr>
    <p:cSldViewPr snapToGrid="0">
      <p:cViewPr varScale="1">
        <p:scale>
          <a:sx n="114" d="100"/>
          <a:sy n="114" d="100"/>
        </p:scale>
        <p:origin x="9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0:06.58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0 119,'515'0,"-497"1,0 1,30 7,34 3,-37-12,-19 0,-1 0,1 2,0 0,-1 2,33 9,-30-5,1-1,0-1,0-2,34 1,122-7,-68-1,-56 0,0-3,-1-3,62-17,-19 3,-56 14,1 1,88-2,-102 10,65-2,-90 1,-1 0,1-1,-1 0,1-1,-1 1,0-2,0 1,0-1,8-5,-3 0,1 1,1 1,-1 1,1 0,0 1,1 0,-1 1,1 1,18-2,22 2,72 3,-56 1,-63 0,0 0,0 0,0 1,0 0,-1 0,1 1,0 0,-1 1,8 4,-13-7,-1 0,1 1,-1-1,0 0,0 1,1 0,-1-1,0 1,-1 0,1 0,0 0,0 1,-1-1,0 0,1 0,-1 1,0-1,0 1,0-1,0 1,-1-1,1 1,-1 0,1-1,-1 1,0 0,0 0,0-1,0 1,-1 0,1-1,-1 1,0-1,-1 6,0-6,0 1,0-1,0 1,0-1,0 0,0 0,0 0,-1 0,1 0,-1 0,0-1,1 1,-1-1,0 0,0 0,0 0,0 0,0 0,0-1,0 1,-4-1,-11 2,-1-2,-25-2,23 1,6 1,1-1,-1-1,1 0,0-2,0 1,0-1,-21-10,22 9,-1 0,0 1,0 1,0 0,-1 1,-16 0,-91 4,48 1,-85-1,-209-5,331-2,-1-1,1-2,1-2,-44-17,61 22,0 0,0 1,0 1,0 1,-25 1,-97 8,60 4,48-5,-62 2,25-9,32-2,1 3,0 1,-1 1,1 3,0 1,-44 13,51-12,-1-1,1-2,-1-1,0-1,1-2,-41-4,-13 2,-82 2,149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0:06.97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0:10.88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0,'0'1,"1"0,-1 0,1 0,-1 0,1 0,-1 0,1 0,0 0,0 0,-1 0,1-1,0 1,0 0,0 0,0-1,0 1,0-1,0 1,0-1,0 1,0-1,0 0,0 1,0-1,0 0,0 0,2 0,35 5,-33-5,427 3,-221-6,-139 6,1 3,109 24,-156-26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0:15.48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590 25,'-3'-3,"-1"1,1 0,-1-1,0 1,0 0,0 1,0-1,0 1,0 0,0 0,0 0,-8-1,-59 1,49 1,-391 1,387-1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0:19.20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930 3,'-130'-2,"-138"5,190 8,47-5,-55 1,-227-8,290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0:21.737"/>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253 0,'-4'0,"-5"0,-10 0,-4 0,-4 0,0 0,-3 0,-2 0,2 0,1 0,7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1:03.670"/>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1,'166'6,"-142"-3,0 1,0 2,0 0,39 16,-47-16,-1-1,1-1,-1 0,1-1,29 1,83-5,-64-1,-622 2,533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17:41:05.404"/>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1,'3'0,"11"0,5 0,5 0,1 0,5 0,0 0,1 0,-2 0,-2 0,-2 0,4 0,-1 0,1 0,-2 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7T08:54:19.20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65,'4'3,"1"1,0-1,-1 0,1-1,1 1,-1-1,0 0,0 0,1-1,-1 0,1 0,10 1,76 0,-61-2,817-2,-795 5,61 10,-59-6,55 1,1824-9,-1899-1,62-11,28-2,36 0,15 0,-86 18,-59-1,1 0,0-3,0 0,49-9,-10-14,-54 17,-1 1,1 1,0 0,30-3,372 4,-210 8,-149-4,-5-2,0 3,0 3,67 12,-33 0,180 10,93-24,-174-4,-137 5,-1 2,75 17,-73-11,0-3,59 3,681-10,-372-3,-368 0,61-11,-60 5,57 0,662 9,-751-2,0-2,0 0,0-2,-1 0,0-1,36-17,-36 14,1 1,-1 1,1 1,0 1,1 0,34-2,815 10,-837-3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C03D-F68B-4F9C-9C1C-84AABD9D1BF9}"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CCAE3-0EEF-44AA-9E72-C1B7328C5EF9}" type="slidenum">
              <a:rPr lang="en-US" smtClean="0"/>
              <a:t>‹#›</a:t>
            </a:fld>
            <a:endParaRPr lang="en-US"/>
          </a:p>
        </p:txBody>
      </p:sp>
    </p:spTree>
    <p:extLst>
      <p:ext uri="{BB962C8B-B14F-4D97-AF65-F5344CB8AC3E}">
        <p14:creationId xmlns:p14="http://schemas.microsoft.com/office/powerpoint/2010/main" val="408239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7FD0E-98E3-0C4E-9530-8981BC77A769}" type="slidenum">
              <a:rPr lang="en-US" smtClean="0"/>
              <a:t>10</a:t>
            </a:fld>
            <a:endParaRPr lang="en-US"/>
          </a:p>
        </p:txBody>
      </p:sp>
    </p:spTree>
    <p:extLst>
      <p:ext uri="{BB962C8B-B14F-4D97-AF65-F5344CB8AC3E}">
        <p14:creationId xmlns:p14="http://schemas.microsoft.com/office/powerpoint/2010/main" val="316557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D7FD0E-98E3-0C4E-9530-8981BC77A769}" type="slidenum">
              <a:rPr lang="en-US" smtClean="0"/>
              <a:t>23</a:t>
            </a:fld>
            <a:endParaRPr lang="en-US"/>
          </a:p>
        </p:txBody>
      </p:sp>
    </p:spTree>
    <p:extLst>
      <p:ext uri="{BB962C8B-B14F-4D97-AF65-F5344CB8AC3E}">
        <p14:creationId xmlns:p14="http://schemas.microsoft.com/office/powerpoint/2010/main" val="15409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A54AED5D-D15E-BE7E-D032-DD3711F3BAC7}"/>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171895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91576924-3F8D-28DB-32E9-FB2D5EF734F5}"/>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220290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5" name="Picture Placeholder 4"/>
          <p:cNvSpPr>
            <a:spLocks noGrp="1"/>
          </p:cNvSpPr>
          <p:nvPr>
            <p:ph type="pic" sz="quarter" idx="12"/>
          </p:nvPr>
        </p:nvSpPr>
        <p:spPr>
          <a:xfrm>
            <a:off x="1" y="648396"/>
            <a:ext cx="12191999" cy="6209605"/>
          </a:xfrm>
          <a:prstGeom prst="rect">
            <a:avLst/>
          </a:prstGeom>
          <a:solidFill>
            <a:srgbClr val="D9D9D9"/>
          </a:solidFill>
          <a:ln>
            <a:noFill/>
          </a:ln>
          <a:effectLst/>
        </p:spPr>
        <p:txBody>
          <a:bodyPr/>
          <a:lstStyle>
            <a:lvl1pPr marL="0" indent="0" algn="ctr">
              <a:buNone/>
              <a:defRPr sz="1600"/>
            </a:lvl1pPr>
          </a:lstStyle>
          <a:p>
            <a:endParaRPr lang="en-US"/>
          </a:p>
        </p:txBody>
      </p:sp>
      <p:sp>
        <p:nvSpPr>
          <p:cNvPr id="2" name="Title 1"/>
          <p:cNvSpPr>
            <a:spLocks noGrp="1"/>
          </p:cNvSpPr>
          <p:nvPr>
            <p:ph type="title" hasCustomPrompt="1"/>
          </p:nvPr>
        </p:nvSpPr>
        <p:spPr/>
        <p:txBody>
          <a:bodyPr/>
          <a:lstStyle/>
          <a:p>
            <a:r>
              <a:rPr lang="en-US" dirty="0"/>
              <a:t>TITLE HERE</a:t>
            </a:r>
          </a:p>
        </p:txBody>
      </p:sp>
      <p:sp>
        <p:nvSpPr>
          <p:cNvPr id="9" name="Text Placeholder 24"/>
          <p:cNvSpPr>
            <a:spLocks noGrp="1"/>
          </p:cNvSpPr>
          <p:nvPr>
            <p:ph type="body" sz="quarter" idx="13" hasCustomPrompt="1"/>
          </p:nvPr>
        </p:nvSpPr>
        <p:spPr>
          <a:xfrm>
            <a:off x="3067055" y="2359380"/>
            <a:ext cx="6057891" cy="1022833"/>
          </a:xfrm>
          <a:prstGeom prst="rect">
            <a:avLst/>
          </a:prstGeom>
        </p:spPr>
        <p:txBody>
          <a:bodyPr/>
          <a:lstStyle>
            <a:lvl1pPr marL="0" indent="0" algn="ctr">
              <a:buNone/>
              <a:defRPr sz="2800" b="0" i="0" baseline="0">
                <a:solidFill>
                  <a:srgbClr val="11425E"/>
                </a:solidFill>
                <a:latin typeface="Impact"/>
                <a:cs typeface="Impact"/>
              </a:defRPr>
            </a:lvl1pPr>
            <a:lvl2pPr marL="3175" indent="0" algn="ctr">
              <a:buNone/>
              <a:defRPr sz="2000" b="0" i="0">
                <a:latin typeface="Arial Narrow Bold"/>
                <a:cs typeface="Arial Narrow Bold"/>
              </a:defRPr>
            </a:lvl2pPr>
            <a:lvl3pPr marL="227013" indent="-227013">
              <a:lnSpc>
                <a:spcPct val="130000"/>
              </a:lnSpc>
              <a:defRPr sz="2000">
                <a:solidFill>
                  <a:srgbClr val="28A0D5"/>
                </a:solidFill>
                <a:latin typeface="Arial Narrow"/>
                <a:cs typeface="Arial Narrow"/>
              </a:defRPr>
            </a:lvl3pPr>
          </a:lstStyle>
          <a:p>
            <a:pPr lvl="0"/>
            <a:r>
              <a:rPr lang="en-US" dirty="0"/>
              <a:t>FIRST LEVEL STYLE</a:t>
            </a:r>
          </a:p>
          <a:p>
            <a:pPr lvl="1"/>
            <a:r>
              <a:rPr lang="en-US" dirty="0"/>
              <a:t>Second level style</a:t>
            </a:r>
          </a:p>
        </p:txBody>
      </p:sp>
    </p:spTree>
    <p:extLst>
      <p:ext uri="{BB962C8B-B14F-4D97-AF65-F5344CB8AC3E}">
        <p14:creationId xmlns:p14="http://schemas.microsoft.com/office/powerpoint/2010/main" val="386489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68BA-9943-7BF4-00DF-674E69C9AE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63BAD5-757A-05EE-022D-E15BD8408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50DC14-D332-6154-E4C0-5816B541C739}"/>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5" name="Footer Placeholder 4">
            <a:extLst>
              <a:ext uri="{FF2B5EF4-FFF2-40B4-BE49-F238E27FC236}">
                <a16:creationId xmlns:a16="http://schemas.microsoft.com/office/drawing/2014/main" id="{68BF008E-7C5B-3D7D-E656-EE51F31C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F818C-CB40-E87B-1174-37449281F55F}"/>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418664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CDDC-AC90-B9A2-90C1-D4175E8E4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63494B-7940-4676-9E33-A3CD71BF0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D7A56-8A2F-96C7-B20F-1F3398710A52}"/>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5" name="Footer Placeholder 4">
            <a:extLst>
              <a:ext uri="{FF2B5EF4-FFF2-40B4-BE49-F238E27FC236}">
                <a16:creationId xmlns:a16="http://schemas.microsoft.com/office/drawing/2014/main" id="{9DD1CD1D-4A5F-277B-3F7F-2B5C5F41A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F4D8-2EF3-F1A9-7ED0-CA8D676A80D3}"/>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14387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1440-306C-B04D-A076-825080A771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5949C-006B-5612-61BA-6293EF23F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859B01-631B-6BAD-6588-40F7523CEF47}"/>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5" name="Footer Placeholder 4">
            <a:extLst>
              <a:ext uri="{FF2B5EF4-FFF2-40B4-BE49-F238E27FC236}">
                <a16:creationId xmlns:a16="http://schemas.microsoft.com/office/drawing/2014/main" id="{0E012EFE-8994-7122-96B4-6E20B3ACB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53970-4907-CEE9-B5F8-C8E5388124A7}"/>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118910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D1AB-76EB-7A7B-2E8B-413FB8C45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AAA4D-031B-0582-7517-A96ABBE0F0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B58A5E-862F-6B3E-035F-CAFCA1CCFC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9A7521-C2A0-EAF5-8702-E53E307B01D5}"/>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6" name="Footer Placeholder 5">
            <a:extLst>
              <a:ext uri="{FF2B5EF4-FFF2-40B4-BE49-F238E27FC236}">
                <a16:creationId xmlns:a16="http://schemas.microsoft.com/office/drawing/2014/main" id="{39910F65-7627-4582-FC31-E8B17549A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4F253-1DDE-04A4-889E-E96BC68E414B}"/>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1178506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745C0-C78E-FEE0-C44B-69C9DBA475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CC345-77C7-1935-9007-F9EA642539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2F14AB-A8C8-C312-A0B5-F2BB32040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A9238F-7AE7-EE3C-68EE-949C55519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B275AF-672A-16CC-62DE-F8048899F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9FED5-92AE-7575-7E65-0EDF07DC5956}"/>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8" name="Footer Placeholder 7">
            <a:extLst>
              <a:ext uri="{FF2B5EF4-FFF2-40B4-BE49-F238E27FC236}">
                <a16:creationId xmlns:a16="http://schemas.microsoft.com/office/drawing/2014/main" id="{263F04E1-9990-B213-3A03-031035617D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7D08FA-202B-798F-62CB-821844F94F62}"/>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1827002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DBDE-EE37-7314-24C4-7DBE2D3C02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E4CD8-DE87-FF6E-7BC7-ED3FB000C6CF}"/>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4" name="Footer Placeholder 3">
            <a:extLst>
              <a:ext uri="{FF2B5EF4-FFF2-40B4-BE49-F238E27FC236}">
                <a16:creationId xmlns:a16="http://schemas.microsoft.com/office/drawing/2014/main" id="{B67251E0-327C-9505-71DA-F8AF431BF8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D5182E-46A1-3CC6-C89F-2341E80E7C3E}"/>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212778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9CE038-9767-082E-6614-C671B2AD2F2A}"/>
              </a:ext>
            </a:extLst>
          </p:cNvPr>
          <p:cNvSpPr txBox="1"/>
          <p:nvPr userDrawn="1"/>
        </p:nvSpPr>
        <p:spPr>
          <a:xfrm>
            <a:off x="418809" y="365125"/>
            <a:ext cx="11147304" cy="612775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87061" y="18478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pic>
        <p:nvPicPr>
          <p:cNvPr id="8" name="Picture 7" descr="Logo&#10;&#10;Description automatically generated">
            <a:extLst>
              <a:ext uri="{FF2B5EF4-FFF2-40B4-BE49-F238E27FC236}">
                <a16:creationId xmlns:a16="http://schemas.microsoft.com/office/drawing/2014/main" id="{F9C5EA71-69C5-9BD8-31AE-96C097EF7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421228" y="5283913"/>
            <a:ext cx="1144885" cy="1141697"/>
          </a:xfrm>
          <a:prstGeom prst="rect">
            <a:avLst/>
          </a:prstGeom>
        </p:spPr>
      </p:pic>
      <p:pic>
        <p:nvPicPr>
          <p:cNvPr id="10" name="Picture 9" descr="A green shield with a white check mark&#10;&#10;Description automatically generated">
            <a:extLst>
              <a:ext uri="{FF2B5EF4-FFF2-40B4-BE49-F238E27FC236}">
                <a16:creationId xmlns:a16="http://schemas.microsoft.com/office/drawing/2014/main" id="{10D8516C-8469-3CFD-286A-7CF640F083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4961" y="5623253"/>
            <a:ext cx="425553" cy="483395"/>
          </a:xfrm>
          <a:prstGeom prst="rect">
            <a:avLst/>
          </a:prstGeom>
        </p:spPr>
      </p:pic>
    </p:spTree>
    <p:extLst>
      <p:ext uri="{BB962C8B-B14F-4D97-AF65-F5344CB8AC3E}">
        <p14:creationId xmlns:p14="http://schemas.microsoft.com/office/powerpoint/2010/main" val="94913845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7A1F03-6262-7C50-9ABE-023CA4D9837F}"/>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3" name="Footer Placeholder 2">
            <a:extLst>
              <a:ext uri="{FF2B5EF4-FFF2-40B4-BE49-F238E27FC236}">
                <a16:creationId xmlns:a16="http://schemas.microsoft.com/office/drawing/2014/main" id="{2AB43D10-10F7-3F87-84D5-B8BA1EBC8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87D8C8-390D-950F-80EB-6AE7A33C72CD}"/>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2287275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266D-E524-878D-3EB5-4919229F5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C74BD6-D9F1-10A5-1D7F-F4A56AC742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DC10FA-AE3F-CD1F-4230-A2EE73FF5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8B096F-4B3C-39C8-DF46-D1C11F20A3E8}"/>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6" name="Footer Placeholder 5">
            <a:extLst>
              <a:ext uri="{FF2B5EF4-FFF2-40B4-BE49-F238E27FC236}">
                <a16:creationId xmlns:a16="http://schemas.microsoft.com/office/drawing/2014/main" id="{BC55274A-E783-9BD5-E45A-A62C9EC85E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CFACA-5385-547F-1302-A2EA53114C73}"/>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349510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0EF9-5A99-085C-6F2E-2182A78CD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C96D81-BD1B-3548-6C99-20D1C8D813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BC81EA-6750-7CC6-0C16-3BA58AC85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96F56-0A36-F3B1-FD66-093AB874DC89}"/>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6" name="Footer Placeholder 5">
            <a:extLst>
              <a:ext uri="{FF2B5EF4-FFF2-40B4-BE49-F238E27FC236}">
                <a16:creationId xmlns:a16="http://schemas.microsoft.com/office/drawing/2014/main" id="{AA5651B9-B6D7-FA83-60BB-2CDD4C9ABC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E7DF5-6690-C36D-5B5A-373BD1FF1B44}"/>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1645310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4E113-3150-FD18-6A06-BF8C135FAD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8997F-1640-51B6-884E-65E4C6E023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05A6E-1549-C407-25F8-186FAD48F2A7}"/>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5" name="Footer Placeholder 4">
            <a:extLst>
              <a:ext uri="{FF2B5EF4-FFF2-40B4-BE49-F238E27FC236}">
                <a16:creationId xmlns:a16="http://schemas.microsoft.com/office/drawing/2014/main" id="{217ABAE6-F03E-4888-FBA6-CA8547FFD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9BC81-2A1D-B851-649A-2A9E51DE9B8D}"/>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2221002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4FA75-1CD1-7423-2EFE-AE80774D9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6A20B4-4A87-6D21-EA29-A034FCFE8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C77A5-428D-2139-6964-0B21AF56BD2E}"/>
              </a:ext>
            </a:extLst>
          </p:cNvPr>
          <p:cNvSpPr>
            <a:spLocks noGrp="1"/>
          </p:cNvSpPr>
          <p:nvPr>
            <p:ph type="dt" sz="half" idx="10"/>
          </p:nvPr>
        </p:nvSpPr>
        <p:spPr/>
        <p:txBody>
          <a:bodyPr/>
          <a:lstStyle/>
          <a:p>
            <a:fld id="{67B42126-136A-4DD0-A98E-8E5339DF9A14}" type="datetimeFigureOut">
              <a:rPr lang="en-US" smtClean="0"/>
              <a:t>11/22/2023</a:t>
            </a:fld>
            <a:endParaRPr lang="en-US"/>
          </a:p>
        </p:txBody>
      </p:sp>
      <p:sp>
        <p:nvSpPr>
          <p:cNvPr id="5" name="Footer Placeholder 4">
            <a:extLst>
              <a:ext uri="{FF2B5EF4-FFF2-40B4-BE49-F238E27FC236}">
                <a16:creationId xmlns:a16="http://schemas.microsoft.com/office/drawing/2014/main" id="{E020D880-439D-9A30-75F4-ADF84A78A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CF16B-8490-1698-25B0-B9AC7DC049CC}"/>
              </a:ext>
            </a:extLst>
          </p:cNvPr>
          <p:cNvSpPr>
            <a:spLocks noGrp="1"/>
          </p:cNvSpPr>
          <p:nvPr>
            <p:ph type="sldNum" sz="quarter" idx="12"/>
          </p:nvPr>
        </p:nvSpPr>
        <p:spPr/>
        <p:txBody>
          <a:bodyPr/>
          <a:lstStyle/>
          <a:p>
            <a:fld id="{67F412BE-989B-4D95-8CA6-17B0FBCF948E}" type="slidenum">
              <a:rPr lang="en-US" smtClean="0"/>
              <a:t>‹#›</a:t>
            </a:fld>
            <a:endParaRPr lang="en-US"/>
          </a:p>
        </p:txBody>
      </p:sp>
    </p:spTree>
    <p:extLst>
      <p:ext uri="{BB962C8B-B14F-4D97-AF65-F5344CB8AC3E}">
        <p14:creationId xmlns:p14="http://schemas.microsoft.com/office/powerpoint/2010/main" val="3188404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1577-4579-E718-2DCE-19EB0458F6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2BD07D-00AF-C08D-9F46-636FCB2BC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D20A41-87E0-64D6-2AD0-1A1026568F9E}"/>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5" name="Footer Placeholder 4">
            <a:extLst>
              <a:ext uri="{FF2B5EF4-FFF2-40B4-BE49-F238E27FC236}">
                <a16:creationId xmlns:a16="http://schemas.microsoft.com/office/drawing/2014/main" id="{36FB1310-7C71-F40F-6748-484D1DFAF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86A65-AB0B-25A0-B882-D2B4D764BDF0}"/>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1139005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5B65F-E571-AFD3-C28D-3CD5E585F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62194-2AA7-6770-D75D-F4E889465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CF9A4-D9A2-707F-B883-0DCEEEBDDE4B}"/>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5" name="Footer Placeholder 4">
            <a:extLst>
              <a:ext uri="{FF2B5EF4-FFF2-40B4-BE49-F238E27FC236}">
                <a16:creationId xmlns:a16="http://schemas.microsoft.com/office/drawing/2014/main" id="{5DC6F234-0CBC-1C9B-0A46-E84E6A800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CAC3-4C40-F15A-1F08-D7F161D63281}"/>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1464571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4A20-AA88-838B-B866-982B54C25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250FEB-0AA9-584C-20D6-B577A0DAD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D8569-AD6A-650E-B88F-78D0E6509B78}"/>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5" name="Footer Placeholder 4">
            <a:extLst>
              <a:ext uri="{FF2B5EF4-FFF2-40B4-BE49-F238E27FC236}">
                <a16:creationId xmlns:a16="http://schemas.microsoft.com/office/drawing/2014/main" id="{8DAE173F-D25B-E09D-F9EB-9A1D1B967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C5869-0A07-F966-0234-A91254B119F0}"/>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2492586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3447-C8CC-2DB3-1F6B-95B5E9E71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F4CCF-47DF-6966-94FE-8AE35DBFC5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0E1AEB-B527-6519-CAB7-78D055383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2453F-452F-9609-4BCF-8202F6B1CE75}"/>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6" name="Footer Placeholder 5">
            <a:extLst>
              <a:ext uri="{FF2B5EF4-FFF2-40B4-BE49-F238E27FC236}">
                <a16:creationId xmlns:a16="http://schemas.microsoft.com/office/drawing/2014/main" id="{33D90483-DD95-80E7-BDAF-06CFFC481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F2514-9E97-6A11-868B-6775EF9A93E9}"/>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98282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6AB6-DABF-E0B9-0211-9459C53C7F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0B1468-95BB-90C9-B0F7-9BA093279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34903F-88E8-4F2A-1AF5-36AF9B2EB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3DD6D-2F76-754E-A06B-CA0E5BDE2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7CE5BC-5948-5016-E8B7-28764E686C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C1697-C2D5-DAA0-0B1C-176EA8981B00}"/>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8" name="Footer Placeholder 7">
            <a:extLst>
              <a:ext uri="{FF2B5EF4-FFF2-40B4-BE49-F238E27FC236}">
                <a16:creationId xmlns:a16="http://schemas.microsoft.com/office/drawing/2014/main" id="{EC3CD76E-AA2A-A4C9-6B91-8ADC6E1943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75B2DF-75AF-AFE8-5F52-838C4CA4EF8E}"/>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289787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DC7556-4893-0740-BC54-6F9008DA0F64}"/>
              </a:ext>
            </a:extLst>
          </p:cNvPr>
          <p:cNvSpPr txBox="1"/>
          <p:nvPr userDrawn="1"/>
        </p:nvSpPr>
        <p:spPr>
          <a:xfrm>
            <a:off x="397869" y="376928"/>
            <a:ext cx="11112403" cy="606575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DCB21DA8-2E41-59BB-D32E-D41621234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324158" y="5214653"/>
            <a:ext cx="1144885" cy="1141697"/>
          </a:xfrm>
          <a:prstGeom prst="rect">
            <a:avLst/>
          </a:prstGeom>
        </p:spPr>
      </p:pic>
      <p:pic>
        <p:nvPicPr>
          <p:cNvPr id="11" name="Picture 10" descr="A green shield with a white check mark&#10;&#10;Description automatically generated">
            <a:extLst>
              <a:ext uri="{FF2B5EF4-FFF2-40B4-BE49-F238E27FC236}">
                <a16:creationId xmlns:a16="http://schemas.microsoft.com/office/drawing/2014/main" id="{1F7A4493-CC39-7495-03E4-D988523F3C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3519" y="5545879"/>
            <a:ext cx="425553" cy="483395"/>
          </a:xfrm>
          <a:prstGeom prst="rect">
            <a:avLst/>
          </a:prstGeom>
        </p:spPr>
      </p:pic>
    </p:spTree>
    <p:extLst>
      <p:ext uri="{BB962C8B-B14F-4D97-AF65-F5344CB8AC3E}">
        <p14:creationId xmlns:p14="http://schemas.microsoft.com/office/powerpoint/2010/main" val="80126049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8B57C-337C-662A-DF9A-75FCC90FA4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37B88-40A8-4D9A-265A-079EE797C785}"/>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4" name="Footer Placeholder 3">
            <a:extLst>
              <a:ext uri="{FF2B5EF4-FFF2-40B4-BE49-F238E27FC236}">
                <a16:creationId xmlns:a16="http://schemas.microsoft.com/office/drawing/2014/main" id="{9EB541A6-719F-8CEE-2C9B-EF6B45390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CCDDB0-33FB-8CB7-A58C-18DD13E06C99}"/>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349850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2CF90A-DCE5-C1E8-BC21-2E3624A15086}"/>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3" name="Footer Placeholder 2">
            <a:extLst>
              <a:ext uri="{FF2B5EF4-FFF2-40B4-BE49-F238E27FC236}">
                <a16:creationId xmlns:a16="http://schemas.microsoft.com/office/drawing/2014/main" id="{CB853E64-5550-5881-AE44-687D0046C7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70455-E269-A1E2-C9CE-3061FC769A6E}"/>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1712723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E8B7-7530-571C-71C9-362CA42E7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FE76A2-EBC1-056C-1968-F3B81D1D2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D05EF-70F9-6420-B777-89EEDE86B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51F7A-5B74-ADE4-4339-4C7FBCDBFF71}"/>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6" name="Footer Placeholder 5">
            <a:extLst>
              <a:ext uri="{FF2B5EF4-FFF2-40B4-BE49-F238E27FC236}">
                <a16:creationId xmlns:a16="http://schemas.microsoft.com/office/drawing/2014/main" id="{FCF8D63A-42BC-CA5F-558A-420399774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623F43-0352-6C8F-CF6C-91FD419513CB}"/>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1984465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AC93-4EC4-CDDC-97AE-A4D3A720E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558270-3003-0B6E-6678-9A5E8E4FC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45E951-AB1A-4D95-7488-C0CC701DB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E194B-EEBA-3031-93A7-F735C9BC26BB}"/>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6" name="Footer Placeholder 5">
            <a:extLst>
              <a:ext uri="{FF2B5EF4-FFF2-40B4-BE49-F238E27FC236}">
                <a16:creationId xmlns:a16="http://schemas.microsoft.com/office/drawing/2014/main" id="{664A656D-C407-1875-059F-FF2EAA616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B7F88-1E30-B796-4DCF-7F04AE7AF2D1}"/>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1153464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3D6C-2082-F971-B4AB-B5E64BB0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561777-4337-3C3B-4053-7D7617D76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55AE0-F091-0E43-E314-CCCE48FE3A90}"/>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5" name="Footer Placeholder 4">
            <a:extLst>
              <a:ext uri="{FF2B5EF4-FFF2-40B4-BE49-F238E27FC236}">
                <a16:creationId xmlns:a16="http://schemas.microsoft.com/office/drawing/2014/main" id="{A16307BF-7F52-D177-D8E5-A3ACE33EE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B2EA6-5A4F-F086-70CA-54D10FA93888}"/>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4106061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C19979-C928-CE41-A44E-040073AE20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F65A8-E0A5-3919-49C3-ABB70DC801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23659-F413-CD08-CB5D-0121D0B0F476}"/>
              </a:ext>
            </a:extLst>
          </p:cNvPr>
          <p:cNvSpPr>
            <a:spLocks noGrp="1"/>
          </p:cNvSpPr>
          <p:nvPr>
            <p:ph type="dt" sz="half" idx="10"/>
          </p:nvPr>
        </p:nvSpPr>
        <p:spPr/>
        <p:txBody>
          <a:bodyPr/>
          <a:lstStyle/>
          <a:p>
            <a:fld id="{E3B51924-B3F0-48DB-AD59-B59CCC0ED2D5}" type="datetimeFigureOut">
              <a:rPr lang="en-US" smtClean="0"/>
              <a:t>11/22/2023</a:t>
            </a:fld>
            <a:endParaRPr lang="en-US"/>
          </a:p>
        </p:txBody>
      </p:sp>
      <p:sp>
        <p:nvSpPr>
          <p:cNvPr id="5" name="Footer Placeholder 4">
            <a:extLst>
              <a:ext uri="{FF2B5EF4-FFF2-40B4-BE49-F238E27FC236}">
                <a16:creationId xmlns:a16="http://schemas.microsoft.com/office/drawing/2014/main" id="{A89C78BE-B91A-F138-B3B2-447AFEC48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FAD2D-8F80-A76D-CB2C-A259B12259AC}"/>
              </a:ext>
            </a:extLst>
          </p:cNvPr>
          <p:cNvSpPr>
            <a:spLocks noGrp="1"/>
          </p:cNvSpPr>
          <p:nvPr>
            <p:ph type="sldNum" sz="quarter" idx="12"/>
          </p:nvPr>
        </p:nvSpPr>
        <p:spPr/>
        <p:txBody>
          <a:bodyPr/>
          <a:lstStyle/>
          <a:p>
            <a:fld id="{572AB9BC-451A-4594-B419-F3BC357F5B03}" type="slidenum">
              <a:rPr lang="en-US" smtClean="0"/>
              <a:t>‹#›</a:t>
            </a:fld>
            <a:endParaRPr lang="en-US"/>
          </a:p>
        </p:txBody>
      </p:sp>
    </p:spTree>
    <p:extLst>
      <p:ext uri="{BB962C8B-B14F-4D97-AF65-F5344CB8AC3E}">
        <p14:creationId xmlns:p14="http://schemas.microsoft.com/office/powerpoint/2010/main" val="4087660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675F-D611-B62B-0E08-68B9EB49FA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C947B-AA6D-B0B4-AFC3-1DAF3D25D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193499-A059-EA7E-A3F9-98EE1A3DB7CF}"/>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5" name="Footer Placeholder 4">
            <a:extLst>
              <a:ext uri="{FF2B5EF4-FFF2-40B4-BE49-F238E27FC236}">
                <a16:creationId xmlns:a16="http://schemas.microsoft.com/office/drawing/2014/main" id="{00143B3E-C78A-BD42-393F-6448C5077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A3E38-2EA7-C461-8CCA-45321ECB34BC}"/>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3994175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C4A3-968A-95BB-7A2A-C7DF21576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B2BBF-C88A-7E66-CFFE-FAC56623B2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97359-39DE-11EE-61AF-F0258240425A}"/>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5" name="Footer Placeholder 4">
            <a:extLst>
              <a:ext uri="{FF2B5EF4-FFF2-40B4-BE49-F238E27FC236}">
                <a16:creationId xmlns:a16="http://schemas.microsoft.com/office/drawing/2014/main" id="{9666FD1C-5729-922B-987F-42FF7A0EB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5A071-B0E0-38ED-61BA-5202F50D6F5E}"/>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118027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191D-4F84-A51E-0A41-0A7034843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893A5-9D3E-4E8D-2E30-C7949F88E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51AF5F-E532-2DF4-2F5E-F95ED4AAE2A3}"/>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5" name="Footer Placeholder 4">
            <a:extLst>
              <a:ext uri="{FF2B5EF4-FFF2-40B4-BE49-F238E27FC236}">
                <a16:creationId xmlns:a16="http://schemas.microsoft.com/office/drawing/2014/main" id="{394C2E21-ED2E-AACB-BF27-9093A7D72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564B3-BF1D-98DA-ED83-9B53A99742B5}"/>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355929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0E90-B9EB-1C6F-794F-CF0D54575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30FCB-D6C4-38AE-2E71-1A6552732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789E1F-CAA0-F6FC-C062-A6A16AC87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605553-0639-0C01-834B-7CD74F6ACA08}"/>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6" name="Footer Placeholder 5">
            <a:extLst>
              <a:ext uri="{FF2B5EF4-FFF2-40B4-BE49-F238E27FC236}">
                <a16:creationId xmlns:a16="http://schemas.microsoft.com/office/drawing/2014/main" id="{C2669A71-F8EB-2FD1-7BD1-7A9159536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B554BF-3AE6-4BD7-87FA-7A60D64B0479}"/>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267385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83D2-ED29-3736-9E20-6B90FEE80F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087659-7679-FD53-E524-9B89B0EC12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E4CBB-FC6E-D782-FCED-1AC439C52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1C67FA-2DDF-2B42-1967-5A3F4ED50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1EE2A5-D785-9991-2A40-8F940C37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0365B-93C6-014E-006A-49A2592FE815}"/>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8" name="Footer Placeholder 7">
            <a:extLst>
              <a:ext uri="{FF2B5EF4-FFF2-40B4-BE49-F238E27FC236}">
                <a16:creationId xmlns:a16="http://schemas.microsoft.com/office/drawing/2014/main" id="{3A986E38-1BE7-6240-E95F-284D016D8A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0F1C15-EEFC-19D4-E13E-5F478055E01F}"/>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1610842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34A83-5430-1A01-F0E8-EB638A5AAC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2D68DB-9C37-9A2F-21F5-03DC34651AC3}"/>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4" name="Footer Placeholder 3">
            <a:extLst>
              <a:ext uri="{FF2B5EF4-FFF2-40B4-BE49-F238E27FC236}">
                <a16:creationId xmlns:a16="http://schemas.microsoft.com/office/drawing/2014/main" id="{919CCA85-1B97-89A9-9AF1-50A7D9AF5E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DA139-B684-1888-34A5-B2E599CC8857}"/>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413983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76987-D41A-F784-C976-45A52143D31B}"/>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3" name="Footer Placeholder 2">
            <a:extLst>
              <a:ext uri="{FF2B5EF4-FFF2-40B4-BE49-F238E27FC236}">
                <a16:creationId xmlns:a16="http://schemas.microsoft.com/office/drawing/2014/main" id="{A187C310-39EE-8C20-A8D7-2C0BFB290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6E20B7-0E33-92CC-B0AF-6234D2328DDF}"/>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2303155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03C1-2173-B754-DFA0-F4F9A9D452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FE1E6-4FA5-7D46-FBD8-E6A4D86C1F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C7E0EC-780A-10EB-39CA-131DFAF160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5970A8-3614-0EE4-BFAC-50BC467D6E57}"/>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6" name="Footer Placeholder 5">
            <a:extLst>
              <a:ext uri="{FF2B5EF4-FFF2-40B4-BE49-F238E27FC236}">
                <a16:creationId xmlns:a16="http://schemas.microsoft.com/office/drawing/2014/main" id="{20E7F658-28B3-A6AB-40A0-6E54619DD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0589C-829E-F7F7-D661-84A0CAFE836E}"/>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3649321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BC4F-AD1D-DE61-3662-A95CD2549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ECC97-7B56-BFD6-7FF7-EF9600B8A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E6642-BA67-EB0A-2E5E-6218B3FFD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A24B30-36A1-5A38-BE68-DF0A948533AF}"/>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6" name="Footer Placeholder 5">
            <a:extLst>
              <a:ext uri="{FF2B5EF4-FFF2-40B4-BE49-F238E27FC236}">
                <a16:creationId xmlns:a16="http://schemas.microsoft.com/office/drawing/2014/main" id="{660AE8BD-044C-C24E-3ABF-2CF2B70732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2FCF3-F001-05A6-D04B-96E10EF19CC5}"/>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258666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B28B-765B-399D-FD55-437645FD4D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68BE98-1221-276D-FC99-21AD25E7B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EA84DB-C14D-A17A-F277-BD2FC902C6CF}"/>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5" name="Footer Placeholder 4">
            <a:extLst>
              <a:ext uri="{FF2B5EF4-FFF2-40B4-BE49-F238E27FC236}">
                <a16:creationId xmlns:a16="http://schemas.microsoft.com/office/drawing/2014/main" id="{A2F05B58-C882-4B52-72FC-2B0744D5E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89FDB-A938-734A-EC7F-0D18723F8C8E}"/>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3756583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59C1C-35B9-1156-189B-CBF9E93EA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6960BE-B46C-C915-DE10-083D6D71F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B0947-7066-D698-6B33-CFBDBC48FD0E}"/>
              </a:ext>
            </a:extLst>
          </p:cNvPr>
          <p:cNvSpPr>
            <a:spLocks noGrp="1"/>
          </p:cNvSpPr>
          <p:nvPr>
            <p:ph type="dt" sz="half" idx="10"/>
          </p:nvPr>
        </p:nvSpPr>
        <p:spPr/>
        <p:txBody>
          <a:bodyPr/>
          <a:lstStyle/>
          <a:p>
            <a:fld id="{EB0F9EE7-7319-4F64-A178-2F7E7C5D6317}" type="datetimeFigureOut">
              <a:rPr lang="en-US" smtClean="0"/>
              <a:t>11/22/2023</a:t>
            </a:fld>
            <a:endParaRPr lang="en-US"/>
          </a:p>
        </p:txBody>
      </p:sp>
      <p:sp>
        <p:nvSpPr>
          <p:cNvPr id="5" name="Footer Placeholder 4">
            <a:extLst>
              <a:ext uri="{FF2B5EF4-FFF2-40B4-BE49-F238E27FC236}">
                <a16:creationId xmlns:a16="http://schemas.microsoft.com/office/drawing/2014/main" id="{A8AA5E14-B58E-876A-FE53-BBA35A6A5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D64C4-3CCE-1A39-F4C8-97093E574D0C}"/>
              </a:ext>
            </a:extLst>
          </p:cNvPr>
          <p:cNvSpPr>
            <a:spLocks noGrp="1"/>
          </p:cNvSpPr>
          <p:nvPr>
            <p:ph type="sldNum" sz="quarter" idx="12"/>
          </p:nvPr>
        </p:nvSpPr>
        <p:spPr/>
        <p:txBody>
          <a:bodyPr/>
          <a:lstStyle/>
          <a:p>
            <a:fld id="{D78DAB72-0BE1-44D1-B2E3-0B131E5B8D6F}" type="slidenum">
              <a:rPr lang="en-US" smtClean="0"/>
              <a:t>‹#›</a:t>
            </a:fld>
            <a:endParaRPr lang="en-US"/>
          </a:p>
        </p:txBody>
      </p:sp>
    </p:spTree>
    <p:extLst>
      <p:ext uri="{BB962C8B-B14F-4D97-AF65-F5344CB8AC3E}">
        <p14:creationId xmlns:p14="http://schemas.microsoft.com/office/powerpoint/2010/main" val="2517593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53789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82987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86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2A9910ED-8B62-87F1-7BC8-300B4E8E943B}"/>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0693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6492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91562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4680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3704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14078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9995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873832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120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E0E7-1EB1-644E-61F2-DB6B1FD051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0C2738-63E3-D4A2-D59D-520FE1B31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FD776E-3E42-8A57-62CE-DF318F5B9B21}"/>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5" name="Footer Placeholder 4">
            <a:extLst>
              <a:ext uri="{FF2B5EF4-FFF2-40B4-BE49-F238E27FC236}">
                <a16:creationId xmlns:a16="http://schemas.microsoft.com/office/drawing/2014/main" id="{8BA0CB66-CBC7-7F23-97BA-8AB11F5F7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68DF0-7F8E-65B2-C811-4FDB30CE5FCA}"/>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372876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pic>
        <p:nvPicPr>
          <p:cNvPr id="10" name="Picture 9">
            <a:extLst>
              <a:ext uri="{FF2B5EF4-FFF2-40B4-BE49-F238E27FC236}">
                <a16:creationId xmlns:a16="http://schemas.microsoft.com/office/drawing/2014/main" id="{6CF832D3-1731-AB31-DB8E-A47FA5B4F4F2}"/>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28BC-5341-1361-52E9-63DE580047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D2B87-E2CA-2FE9-4653-27ECC66EB9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FE8B7-38CD-8FE0-9C46-42D74DD19890}"/>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5" name="Footer Placeholder 4">
            <a:extLst>
              <a:ext uri="{FF2B5EF4-FFF2-40B4-BE49-F238E27FC236}">
                <a16:creationId xmlns:a16="http://schemas.microsoft.com/office/drawing/2014/main" id="{B73653ED-D13C-3513-0F04-9804E2E55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7DFEA-0562-709F-84C7-27C860452BCE}"/>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16786782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A53F-E30F-E138-94D2-9286372BC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DD665A-0955-BA5F-FB99-DAC87CF1A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9F021A-806C-9FA4-5A78-FD7DB94C02AE}"/>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5" name="Footer Placeholder 4">
            <a:extLst>
              <a:ext uri="{FF2B5EF4-FFF2-40B4-BE49-F238E27FC236}">
                <a16:creationId xmlns:a16="http://schemas.microsoft.com/office/drawing/2014/main" id="{5249787A-697A-88EA-C38B-EF3DA9F52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0EA0C-504C-B014-F457-88F3331F5720}"/>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759954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A0C9-4D5E-0239-F1EF-8C4A80A632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EC6E7-5686-8BDD-E1B8-39F1480F4F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DF7740-F630-5E43-48E0-B5D474C938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1198FF-BD80-1E01-2759-EB4FD5B0EAF5}"/>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6" name="Footer Placeholder 5">
            <a:extLst>
              <a:ext uri="{FF2B5EF4-FFF2-40B4-BE49-F238E27FC236}">
                <a16:creationId xmlns:a16="http://schemas.microsoft.com/office/drawing/2014/main" id="{584E5A0A-C26E-8FB1-AF2A-D3F3D589C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A4C28-1D00-6008-2FFB-2077F76C39E4}"/>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8715238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893E-2BD4-5D54-EF2C-21B93B027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4F4D05-C3ED-F950-17D3-2B3877E802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8B1367-3A96-BDB9-E448-C1085452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DBAD4E-F403-87F6-0AD6-D9296E36B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F42C43-0AFB-8FDF-92F7-B56AED2223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55EFE-6366-3C97-CC95-89D06521AB13}"/>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8" name="Footer Placeholder 7">
            <a:extLst>
              <a:ext uri="{FF2B5EF4-FFF2-40B4-BE49-F238E27FC236}">
                <a16:creationId xmlns:a16="http://schemas.microsoft.com/office/drawing/2014/main" id="{F82793DB-54BF-70EF-1A1B-ACED8953AC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BE21BE-5DD0-9C62-1DD5-971C58740839}"/>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2248070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F745-CC74-EAAB-55F3-9FA5FB311B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A36950-EA05-9397-23A4-F88F2BFBFD39}"/>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4" name="Footer Placeholder 3">
            <a:extLst>
              <a:ext uri="{FF2B5EF4-FFF2-40B4-BE49-F238E27FC236}">
                <a16:creationId xmlns:a16="http://schemas.microsoft.com/office/drawing/2014/main" id="{A46A9F5E-A731-B423-1A88-23B1448363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D2537-40D1-DC9F-78F1-E62C76837C95}"/>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3090126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E4EA4-3504-60ED-AFB3-54B8606E7657}"/>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3" name="Footer Placeholder 2">
            <a:extLst>
              <a:ext uri="{FF2B5EF4-FFF2-40B4-BE49-F238E27FC236}">
                <a16:creationId xmlns:a16="http://schemas.microsoft.com/office/drawing/2014/main" id="{6DDD9A89-7FD0-4713-77EC-940E6708E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539BB8-8ECB-BA61-1DE6-6A17CD2DA1E9}"/>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342801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DFB5-7A95-F6F4-97DA-DEC9776ED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65E26B-33EC-6A21-9973-121B87AA7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19BA0-E44C-20BA-561C-8E54E5367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E024A-18A0-0649-7B68-2D66411DC222}"/>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6" name="Footer Placeholder 5">
            <a:extLst>
              <a:ext uri="{FF2B5EF4-FFF2-40B4-BE49-F238E27FC236}">
                <a16:creationId xmlns:a16="http://schemas.microsoft.com/office/drawing/2014/main" id="{219260B2-8D33-59CC-73ED-05D9A6C080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E221D6-E2CB-BC93-345F-051EEBABE1DF}"/>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27626820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CD44-9427-2076-631C-9535846DB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03F2DF-5EDD-6DE3-8BC9-0967F43341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3F6DD5-C301-A8B2-8C11-51AE01C468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9D24C-98B6-BB37-0784-F3956F59819A}"/>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6" name="Footer Placeholder 5">
            <a:extLst>
              <a:ext uri="{FF2B5EF4-FFF2-40B4-BE49-F238E27FC236}">
                <a16:creationId xmlns:a16="http://schemas.microsoft.com/office/drawing/2014/main" id="{81F1D52E-7B62-BBB7-A850-10E3EB1D0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4879C-1414-422D-0A69-870CABCB9990}"/>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2221146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840C-490B-10D2-0947-EF83A9447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770BA4-5A78-2DE0-2781-CDF919030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F7051-3D3D-20A9-6C43-F3F07ABE0C6C}"/>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5" name="Footer Placeholder 4">
            <a:extLst>
              <a:ext uri="{FF2B5EF4-FFF2-40B4-BE49-F238E27FC236}">
                <a16:creationId xmlns:a16="http://schemas.microsoft.com/office/drawing/2014/main" id="{A44A3BBC-5E10-C08D-1FCA-C192F6B4E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B6C16-60EA-8009-610B-449C2A7270DF}"/>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1185815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2B81F6-B09E-B7BB-C823-56206B3AAA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5536A1-CB32-83FB-512B-3DF8379920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FD267-9CC8-13FB-A2F3-5B499ED6EF2E}"/>
              </a:ext>
            </a:extLst>
          </p:cNvPr>
          <p:cNvSpPr>
            <a:spLocks noGrp="1"/>
          </p:cNvSpPr>
          <p:nvPr>
            <p:ph type="dt" sz="half" idx="10"/>
          </p:nvPr>
        </p:nvSpPr>
        <p:spPr/>
        <p:txBody>
          <a:bodyPr/>
          <a:lstStyle/>
          <a:p>
            <a:fld id="{92A93AE9-4916-4528-A21F-6506F8384933}" type="datetimeFigureOut">
              <a:rPr lang="en-US" smtClean="0"/>
              <a:t>11/22/2023</a:t>
            </a:fld>
            <a:endParaRPr lang="en-US"/>
          </a:p>
        </p:txBody>
      </p:sp>
      <p:sp>
        <p:nvSpPr>
          <p:cNvPr id="5" name="Footer Placeholder 4">
            <a:extLst>
              <a:ext uri="{FF2B5EF4-FFF2-40B4-BE49-F238E27FC236}">
                <a16:creationId xmlns:a16="http://schemas.microsoft.com/office/drawing/2014/main" id="{5BAE66AD-B7A8-31CA-E524-43199B72C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4821E-9AF2-6685-FEB2-3F0D56594F84}"/>
              </a:ext>
            </a:extLst>
          </p:cNvPr>
          <p:cNvSpPr>
            <a:spLocks noGrp="1"/>
          </p:cNvSpPr>
          <p:nvPr>
            <p:ph type="sldNum" sz="quarter" idx="12"/>
          </p:nvPr>
        </p:nvSpPr>
        <p:spPr/>
        <p:txBody>
          <a:bodyPr/>
          <a:lstStyle/>
          <a:p>
            <a:fld id="{B0C68C97-2D1E-4843-8A5C-75EBB6BF6208}" type="slidenum">
              <a:rPr lang="en-US" smtClean="0"/>
              <a:t>‹#›</a:t>
            </a:fld>
            <a:endParaRPr lang="en-US"/>
          </a:p>
        </p:txBody>
      </p:sp>
    </p:spTree>
    <p:extLst>
      <p:ext uri="{BB962C8B-B14F-4D97-AF65-F5344CB8AC3E}">
        <p14:creationId xmlns:p14="http://schemas.microsoft.com/office/powerpoint/2010/main" val="57303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a:extLst>
              <a:ext uri="{FF2B5EF4-FFF2-40B4-BE49-F238E27FC236}">
                <a16:creationId xmlns:a16="http://schemas.microsoft.com/office/drawing/2014/main" id="{2817654D-0FD0-7719-8E28-1236A8702419}"/>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913233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9CE038-9767-082E-6614-C671B2AD2F2A}"/>
              </a:ext>
            </a:extLst>
          </p:cNvPr>
          <p:cNvSpPr txBox="1"/>
          <p:nvPr userDrawn="1"/>
        </p:nvSpPr>
        <p:spPr>
          <a:xfrm>
            <a:off x="418809" y="365125"/>
            <a:ext cx="11147304" cy="612775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87061" y="18478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pic>
        <p:nvPicPr>
          <p:cNvPr id="12" name="Picture 11" descr="A colorful circle with a shield and check mark&#10;&#10;Description automatically generated">
            <a:extLst>
              <a:ext uri="{FF2B5EF4-FFF2-40B4-BE49-F238E27FC236}">
                <a16:creationId xmlns:a16="http://schemas.microsoft.com/office/drawing/2014/main" id="{58734673-CEE1-12DF-6CE7-0B1E4FEFD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1272041082"/>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DC7556-4893-0740-BC54-6F9008DA0F64}"/>
              </a:ext>
            </a:extLst>
          </p:cNvPr>
          <p:cNvSpPr txBox="1"/>
          <p:nvPr userDrawn="1"/>
        </p:nvSpPr>
        <p:spPr>
          <a:xfrm>
            <a:off x="397869" y="376928"/>
            <a:ext cx="11112403" cy="6065753"/>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endParaRPr lang="en-US"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10" name="Picture 9" descr="A colorful circle with a shield and check mark&#10;&#10;Description automatically generated">
            <a:extLst>
              <a:ext uri="{FF2B5EF4-FFF2-40B4-BE49-F238E27FC236}">
                <a16:creationId xmlns:a16="http://schemas.microsoft.com/office/drawing/2014/main" id="{B2B7F142-BFB7-EB5B-14D9-E3B6EE5768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345457809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113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9" name="Picture 8" descr="A colorful circle with a shield and check mark&#10;&#10;Description automatically generated">
            <a:extLst>
              <a:ext uri="{FF2B5EF4-FFF2-40B4-BE49-F238E27FC236}">
                <a16:creationId xmlns:a16="http://schemas.microsoft.com/office/drawing/2014/main" id="{2BACED18-53BB-60B8-7CE2-DA51695527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42519959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pic>
        <p:nvPicPr>
          <p:cNvPr id="11" name="Picture 10" descr="A colorful circle with a shield and check mark&#10;&#10;Description automatically generated">
            <a:extLst>
              <a:ext uri="{FF2B5EF4-FFF2-40B4-BE49-F238E27FC236}">
                <a16:creationId xmlns:a16="http://schemas.microsoft.com/office/drawing/2014/main" id="{2B834FDB-26AD-CFCA-BD25-952C78173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19658834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A colorful circle with a shield and check mark&#10;&#10;Description automatically generated">
            <a:extLst>
              <a:ext uri="{FF2B5EF4-FFF2-40B4-BE49-F238E27FC236}">
                <a16:creationId xmlns:a16="http://schemas.microsoft.com/office/drawing/2014/main" id="{1F0C6ECB-67CD-F08D-A57C-507CC0ABA8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8581366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descr="A colorful circle with a shield and check mark&#10;&#10;Description automatically generated">
            <a:extLst>
              <a:ext uri="{FF2B5EF4-FFF2-40B4-BE49-F238E27FC236}">
                <a16:creationId xmlns:a16="http://schemas.microsoft.com/office/drawing/2014/main" id="{675500F4-3148-298B-B3C5-1A0306F9C9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985693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9" name="Picture 8" descr="A colorful circle with a shield and check mark&#10;&#10;Description automatically generated">
            <a:extLst>
              <a:ext uri="{FF2B5EF4-FFF2-40B4-BE49-F238E27FC236}">
                <a16:creationId xmlns:a16="http://schemas.microsoft.com/office/drawing/2014/main" id="{B522367E-4DEC-414C-4C4A-4F62678718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10487113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9" name="Picture 8" descr="A colorful circle with a shield and check mark&#10;&#10;Description automatically generated">
            <a:extLst>
              <a:ext uri="{FF2B5EF4-FFF2-40B4-BE49-F238E27FC236}">
                <a16:creationId xmlns:a16="http://schemas.microsoft.com/office/drawing/2014/main" id="{7B1B44B0-8F5A-5673-479D-A7C31788A3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213329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5" name="Picture 4">
            <a:extLst>
              <a:ext uri="{FF2B5EF4-FFF2-40B4-BE49-F238E27FC236}">
                <a16:creationId xmlns:a16="http://schemas.microsoft.com/office/drawing/2014/main" id="{49166879-CD0D-5556-7BA2-C16D462A46F2}"/>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A colorful circle with a shield and check mark&#10;&#10;Description automatically generated">
            <a:extLst>
              <a:ext uri="{FF2B5EF4-FFF2-40B4-BE49-F238E27FC236}">
                <a16:creationId xmlns:a16="http://schemas.microsoft.com/office/drawing/2014/main" id="{5BC0348B-B329-53C8-DC94-29002E843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Tree>
    <p:extLst>
      <p:ext uri="{BB962C8B-B14F-4D97-AF65-F5344CB8AC3E}">
        <p14:creationId xmlns:p14="http://schemas.microsoft.com/office/powerpoint/2010/main" val="3944913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998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D7B9DF37-AD8D-8A46-29FA-22DB8165F99E}"/>
              </a:ext>
            </a:extLst>
          </p:cNvPr>
          <p:cNvPicPr>
            <a:picLocks noChangeAspect="1"/>
          </p:cNvPicPr>
          <p:nvPr userDrawn="1"/>
        </p:nvPicPr>
        <p:blipFill>
          <a:blip r:embed="rId2"/>
          <a:stretch>
            <a:fillRect/>
          </a:stretch>
        </p:blipFill>
        <p:spPr>
          <a:xfrm>
            <a:off x="10322915" y="5192956"/>
            <a:ext cx="1444877" cy="1450974"/>
          </a:xfrm>
          <a:prstGeom prst="rect">
            <a:avLst/>
          </a:prstGeom>
        </p:spPr>
      </p:pic>
    </p:spTree>
    <p:extLst>
      <p:ext uri="{BB962C8B-B14F-4D97-AF65-F5344CB8AC3E}">
        <p14:creationId xmlns:p14="http://schemas.microsoft.com/office/powerpoint/2010/main" val="317184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8"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0FA7AF-610E-93C9-12BD-15DB02070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1A8E0D-773D-998C-20C8-E96D7935AB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0ABD4-5A92-1B37-FE81-F4D2EF8933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42126-136A-4DD0-A98E-8E5339DF9A14}" type="datetimeFigureOut">
              <a:rPr lang="en-US" smtClean="0"/>
              <a:t>11/22/2023</a:t>
            </a:fld>
            <a:endParaRPr lang="en-US"/>
          </a:p>
        </p:txBody>
      </p:sp>
      <p:sp>
        <p:nvSpPr>
          <p:cNvPr id="5" name="Footer Placeholder 4">
            <a:extLst>
              <a:ext uri="{FF2B5EF4-FFF2-40B4-BE49-F238E27FC236}">
                <a16:creationId xmlns:a16="http://schemas.microsoft.com/office/drawing/2014/main" id="{B346ADA0-7B96-B527-65B3-AD5DAFF1A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1D1945-A699-D7A5-B863-F9552FFEA7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412BE-989B-4D95-8CA6-17B0FBCF948E}" type="slidenum">
              <a:rPr lang="en-US" smtClean="0"/>
              <a:t>‹#›</a:t>
            </a:fld>
            <a:endParaRPr lang="en-US"/>
          </a:p>
        </p:txBody>
      </p:sp>
    </p:spTree>
    <p:extLst>
      <p:ext uri="{BB962C8B-B14F-4D97-AF65-F5344CB8AC3E}">
        <p14:creationId xmlns:p14="http://schemas.microsoft.com/office/powerpoint/2010/main" val="21397928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6E7D3-1C74-334F-5C72-99CBC69FF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74DB1E-2AEA-4AC8-4207-F2F7DB3AA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01223-E72C-74BD-E019-E1A58C8E6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51924-B3F0-48DB-AD59-B59CCC0ED2D5}" type="datetimeFigureOut">
              <a:rPr lang="en-US" smtClean="0"/>
              <a:t>11/22/2023</a:t>
            </a:fld>
            <a:endParaRPr lang="en-US"/>
          </a:p>
        </p:txBody>
      </p:sp>
      <p:sp>
        <p:nvSpPr>
          <p:cNvPr id="5" name="Footer Placeholder 4">
            <a:extLst>
              <a:ext uri="{FF2B5EF4-FFF2-40B4-BE49-F238E27FC236}">
                <a16:creationId xmlns:a16="http://schemas.microsoft.com/office/drawing/2014/main" id="{542AEC60-FF2E-99CD-33E5-49858D989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488632-00D8-27E4-17E7-42AAD806D3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AB9BC-451A-4594-B419-F3BC357F5B03}" type="slidenum">
              <a:rPr lang="en-US" smtClean="0"/>
              <a:t>‹#›</a:t>
            </a:fld>
            <a:endParaRPr lang="en-US"/>
          </a:p>
        </p:txBody>
      </p:sp>
    </p:spTree>
    <p:extLst>
      <p:ext uri="{BB962C8B-B14F-4D97-AF65-F5344CB8AC3E}">
        <p14:creationId xmlns:p14="http://schemas.microsoft.com/office/powerpoint/2010/main" val="7329451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A7DFE-8D07-8FFC-3171-E490C06DB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7B036F-A019-B216-7DE9-7D2834AA6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A99A5-ACD7-9926-E347-A8DA9D03C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F9EE7-7319-4F64-A178-2F7E7C5D6317}" type="datetimeFigureOut">
              <a:rPr lang="en-US" smtClean="0"/>
              <a:t>11/22/2023</a:t>
            </a:fld>
            <a:endParaRPr lang="en-US"/>
          </a:p>
        </p:txBody>
      </p:sp>
      <p:sp>
        <p:nvSpPr>
          <p:cNvPr id="5" name="Footer Placeholder 4">
            <a:extLst>
              <a:ext uri="{FF2B5EF4-FFF2-40B4-BE49-F238E27FC236}">
                <a16:creationId xmlns:a16="http://schemas.microsoft.com/office/drawing/2014/main" id="{ABDC8CB0-1AD5-1F99-DC3E-1B0771A6D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9F8E54-5881-E51C-F219-AE219D00DA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DAB72-0BE1-44D1-B2E3-0B131E5B8D6F}" type="slidenum">
              <a:rPr lang="en-US" smtClean="0"/>
              <a:t>‹#›</a:t>
            </a:fld>
            <a:endParaRPr lang="en-US"/>
          </a:p>
        </p:txBody>
      </p:sp>
    </p:spTree>
    <p:extLst>
      <p:ext uri="{BB962C8B-B14F-4D97-AF65-F5344CB8AC3E}">
        <p14:creationId xmlns:p14="http://schemas.microsoft.com/office/powerpoint/2010/main" val="249354394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9967286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08301-9954-FF01-31D1-1808A197E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20383-1A54-50B9-D2FC-074F2F6FE7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F8617-B0A8-EE40-4CF6-595D6B1EF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93AE9-4916-4528-A21F-6506F8384933}" type="datetimeFigureOut">
              <a:rPr lang="en-US" smtClean="0"/>
              <a:t>11/22/2023</a:t>
            </a:fld>
            <a:endParaRPr lang="en-US"/>
          </a:p>
        </p:txBody>
      </p:sp>
      <p:sp>
        <p:nvSpPr>
          <p:cNvPr id="5" name="Footer Placeholder 4">
            <a:extLst>
              <a:ext uri="{FF2B5EF4-FFF2-40B4-BE49-F238E27FC236}">
                <a16:creationId xmlns:a16="http://schemas.microsoft.com/office/drawing/2014/main" id="{086A013B-994E-CA93-5AF3-97A049B41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E09BFD-9FA8-ED6E-5FD9-025ADD278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68C97-2D1E-4843-8A5C-75EBB6BF6208}" type="slidenum">
              <a:rPr lang="en-US" smtClean="0"/>
              <a:t>‹#›</a:t>
            </a:fld>
            <a:endParaRPr lang="en-US"/>
          </a:p>
        </p:txBody>
      </p:sp>
    </p:spTree>
    <p:extLst>
      <p:ext uri="{BB962C8B-B14F-4D97-AF65-F5344CB8AC3E}">
        <p14:creationId xmlns:p14="http://schemas.microsoft.com/office/powerpoint/2010/main" val="13691426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811864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5.png"/><Relationship Id="rId4" Type="http://schemas.openxmlformats.org/officeDocument/2006/relationships/image" Target="../media/image34.emf"/><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44.png"/><Relationship Id="rId1" Type="http://schemas.openxmlformats.org/officeDocument/2006/relationships/slideLayout" Target="../slideLayouts/slideLayout71.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calendly.com/mark_calendar"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calendly.com/luke-calendar"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5.tmp"/><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lendly.com/luke-calendar" TargetMode="External"/><Relationship Id="rId2" Type="http://schemas.openxmlformats.org/officeDocument/2006/relationships/hyperlink" Target="https://calendly.com/mark_calendar"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8.xml"/><Relationship Id="rId2" Type="http://schemas.openxmlformats.org/officeDocument/2006/relationships/image" Target="../media/image7.tmp"/><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4.xml"/><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lendly.com/luke-calendar" TargetMode="External"/><Relationship Id="rId2" Type="http://schemas.openxmlformats.org/officeDocument/2006/relationships/hyperlink" Target="https://calendly.com/mark_calendar"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8628" y="2227916"/>
            <a:ext cx="6413500" cy="1355750"/>
          </a:xfrm>
        </p:spPr>
        <p:txBody>
          <a:bodyPr>
            <a:normAutofit/>
          </a:bodyPr>
          <a:lstStyle/>
          <a:p>
            <a:pPr algn="l"/>
            <a:r>
              <a:rPr lang="en-US" sz="5400" spc="100" dirty="0"/>
              <a:t> = Safer Hires</a:t>
            </a:r>
          </a:p>
        </p:txBody>
      </p:sp>
      <p:sp>
        <p:nvSpPr>
          <p:cNvPr id="3" name="Subtitle 2"/>
          <p:cNvSpPr>
            <a:spLocks noGrp="1"/>
          </p:cNvSpPr>
          <p:nvPr>
            <p:ph type="subTitle" idx="1"/>
          </p:nvPr>
        </p:nvSpPr>
        <p:spPr>
          <a:xfrm>
            <a:off x="0" y="3761929"/>
            <a:ext cx="7756857" cy="911117"/>
          </a:xfrm>
        </p:spPr>
        <p:txBody>
          <a:bodyPr>
            <a:normAutofit/>
          </a:bodyPr>
          <a:lstStyle/>
          <a:p>
            <a:r>
              <a:rPr lang="en-US" sz="2800" dirty="0">
                <a:solidFill>
                  <a:schemeClr val="accent2"/>
                </a:solidFill>
              </a:rPr>
              <a:t>See the risk before suffering the loss</a:t>
            </a:r>
          </a:p>
        </p:txBody>
      </p:sp>
      <p:sp>
        <p:nvSpPr>
          <p:cNvPr id="426"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7C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CF7ABDB2-2C31-543E-0391-01C9DBFA8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796547" y="1277895"/>
            <a:ext cx="2631997" cy="2624667"/>
          </a:xfrm>
          <a:prstGeom prst="rect">
            <a:avLst/>
          </a:prstGeom>
        </p:spPr>
      </p:pic>
      <p:sp>
        <p:nvSpPr>
          <p:cNvPr id="427"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E77273DE-F7EA-7B4A-17CD-AF9297E449AA}"/>
              </a:ext>
            </a:extLst>
          </p:cNvPr>
          <p:cNvSpPr txBox="1"/>
          <p:nvPr/>
        </p:nvSpPr>
        <p:spPr>
          <a:xfrm>
            <a:off x="8531150" y="5140521"/>
            <a:ext cx="3042179" cy="1200329"/>
          </a:xfrm>
          <a:prstGeom prst="rect">
            <a:avLst/>
          </a:prstGeom>
          <a:noFill/>
        </p:spPr>
        <p:txBody>
          <a:bodyPr wrap="none" rtlCol="0">
            <a:spAutoFit/>
          </a:bodyPr>
          <a:lstStyle/>
          <a:p>
            <a:r>
              <a:rPr lang="en-US" dirty="0"/>
              <a:t>Mark Walker </a:t>
            </a:r>
          </a:p>
          <a:p>
            <a:r>
              <a:rPr lang="en-US" dirty="0"/>
              <a:t>631.617.8303</a:t>
            </a:r>
          </a:p>
          <a:p>
            <a:r>
              <a:rPr lang="en-US" dirty="0"/>
              <a:t>Mwalker@profitablehires.com</a:t>
            </a:r>
          </a:p>
          <a:p>
            <a:endParaRPr lang="en-US" dirty="0"/>
          </a:p>
        </p:txBody>
      </p:sp>
      <p:pic>
        <p:nvPicPr>
          <p:cNvPr id="8" name="Picture 7" descr="A green shield with a white check mark and a white r&#10;&#10;Description automatically generated">
            <a:extLst>
              <a:ext uri="{FF2B5EF4-FFF2-40B4-BE49-F238E27FC236}">
                <a16:creationId xmlns:a16="http://schemas.microsoft.com/office/drawing/2014/main" id="{16289D92-8059-2A48-3F19-D183E3806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28" y="2707672"/>
            <a:ext cx="3893662" cy="911117"/>
          </a:xfrm>
          <a:prstGeom prst="rect">
            <a:avLst/>
          </a:prstGeom>
        </p:spPr>
      </p:pic>
      <p:sp>
        <p:nvSpPr>
          <p:cNvPr id="9" name="TextBox 8">
            <a:extLst>
              <a:ext uri="{FF2B5EF4-FFF2-40B4-BE49-F238E27FC236}">
                <a16:creationId xmlns:a16="http://schemas.microsoft.com/office/drawing/2014/main" id="{DCE2CA7B-26F5-3C74-6B6B-B54C75EF3842}"/>
              </a:ext>
            </a:extLst>
          </p:cNvPr>
          <p:cNvSpPr txBox="1"/>
          <p:nvPr/>
        </p:nvSpPr>
        <p:spPr>
          <a:xfrm>
            <a:off x="8531150" y="3761929"/>
            <a:ext cx="3162789" cy="1200329"/>
          </a:xfrm>
          <a:prstGeom prst="rect">
            <a:avLst/>
          </a:prstGeom>
          <a:noFill/>
        </p:spPr>
        <p:txBody>
          <a:bodyPr wrap="none" rtlCol="0">
            <a:spAutoFit/>
          </a:bodyPr>
          <a:lstStyle/>
          <a:p>
            <a:endParaRPr lang="en-US" dirty="0"/>
          </a:p>
          <a:p>
            <a:r>
              <a:rPr lang="en-US" dirty="0"/>
              <a:t>Luke Slabaugh</a:t>
            </a:r>
          </a:p>
          <a:p>
            <a:r>
              <a:rPr lang="en-US" dirty="0"/>
              <a:t>602.332.5853</a:t>
            </a:r>
          </a:p>
          <a:p>
            <a:r>
              <a:rPr lang="en-US" dirty="0"/>
              <a:t>Lslabaugh@profitablehires.com</a:t>
            </a:r>
          </a:p>
        </p:txBody>
      </p:sp>
      <p:pic>
        <p:nvPicPr>
          <p:cNvPr id="11" name="Picture 10" descr="A green shield with a white check mark&#10;&#10;Description automatically generated">
            <a:extLst>
              <a:ext uri="{FF2B5EF4-FFF2-40B4-BE49-F238E27FC236}">
                <a16:creationId xmlns:a16="http://schemas.microsoft.com/office/drawing/2014/main" id="{DC9FF46B-77BE-0062-6AE4-1228DB02B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2069" y="2024326"/>
            <a:ext cx="980952" cy="111428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b="1" u="sng" kern="1200" dirty="0">
                <a:solidFill>
                  <a:schemeClr val="tx1"/>
                </a:solidFill>
                <a:latin typeface="+mj-lt"/>
                <a:ea typeface="+mj-ea"/>
                <a:cs typeface="+mj-cs"/>
              </a:rPr>
              <a:t>Elements of Safer Hire</a:t>
            </a:r>
          </a:p>
        </p:txBody>
      </p:sp>
      <p:sp>
        <p:nvSpPr>
          <p:cNvPr id="2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135903" y="2031858"/>
            <a:ext cx="1845463" cy="972572"/>
          </a:xfrm>
          <a:prstGeom prst="rect">
            <a:avLst/>
          </a:prstGeom>
          <a:noFill/>
        </p:spPr>
        <p:txBody>
          <a:bodyPr wrap="square" lIns="91438" tIns="45719" rIns="91438" bIns="45719" rtlCol="0">
            <a:spAutoFit/>
          </a:bodyPr>
          <a:lstStyle/>
          <a:p>
            <a:pPr algn="ctr" defTabSz="539496">
              <a:spcAft>
                <a:spcPts val="600"/>
              </a:spcAft>
            </a:pPr>
            <a:r>
              <a:rPr lang="en-US" sz="2360" b="1" kern="1200">
                <a:solidFill>
                  <a:schemeClr val="bg1"/>
                </a:solidFill>
                <a:latin typeface="Century Gothic"/>
                <a:ea typeface="+mn-ea"/>
                <a:cs typeface="+mn-cs"/>
              </a:rPr>
              <a:t>millions</a:t>
            </a:r>
            <a:r>
              <a:rPr lang="en-US" sz="1180" b="1" kern="1200">
                <a:solidFill>
                  <a:schemeClr val="bg1"/>
                </a:solidFill>
                <a:latin typeface="Century Gothic"/>
                <a:ea typeface="+mn-ea"/>
                <a:cs typeface="+mn-cs"/>
              </a:rPr>
              <a:t> </a:t>
            </a:r>
          </a:p>
          <a:p>
            <a:pPr algn="ctr" defTabSz="539496">
              <a:spcAft>
                <a:spcPts val="600"/>
              </a:spcAft>
            </a:pPr>
            <a:r>
              <a:rPr lang="en-US" sz="1180" kern="1200">
                <a:solidFill>
                  <a:schemeClr val="bg1"/>
                </a:solidFill>
                <a:latin typeface="Century Gothic"/>
                <a:ea typeface="+mn-ea"/>
                <a:cs typeface="+mn-cs"/>
              </a:rPr>
              <a:t>of applicants</a:t>
            </a:r>
          </a:p>
          <a:p>
            <a:pPr algn="ctr" defTabSz="539496">
              <a:spcAft>
                <a:spcPts val="600"/>
              </a:spcAft>
            </a:pPr>
            <a:r>
              <a:rPr lang="en-US" sz="1180" kern="1200">
                <a:solidFill>
                  <a:schemeClr val="bg1"/>
                </a:solidFill>
                <a:latin typeface="Century Gothic"/>
                <a:ea typeface="+mn-ea"/>
                <a:cs typeface="+mn-cs"/>
              </a:rPr>
              <a:t>tested</a:t>
            </a:r>
            <a:endParaRPr lang="en-US" sz="2000">
              <a:solidFill>
                <a:schemeClr val="bg1"/>
              </a:solidFill>
              <a:latin typeface="Century Gothic"/>
              <a:cs typeface="Century Gothic"/>
            </a:endParaRPr>
          </a:p>
        </p:txBody>
      </p:sp>
      <p:sp>
        <p:nvSpPr>
          <p:cNvPr id="16" name="TextBox 15"/>
          <p:cNvSpPr txBox="1"/>
          <p:nvPr/>
        </p:nvSpPr>
        <p:spPr>
          <a:xfrm>
            <a:off x="4648018" y="1617703"/>
            <a:ext cx="6900512" cy="4365298"/>
          </a:xfrm>
          <a:prstGeom prst="rect">
            <a:avLst/>
          </a:prstGeom>
          <a:noFill/>
        </p:spPr>
        <p:txBody>
          <a:bodyPr wrap="square" rtlCol="0">
            <a:spAutoFit/>
          </a:bodyPr>
          <a:lstStyle/>
          <a:p>
            <a:pPr defTabSz="539496">
              <a:spcAft>
                <a:spcPts val="600"/>
              </a:spcAft>
            </a:pPr>
            <a:r>
              <a:rPr lang="en-US" sz="2596" b="1" kern="1200" dirty="0">
                <a:solidFill>
                  <a:schemeClr val="accent2"/>
                </a:solidFill>
                <a:latin typeface="Century Gothic" pitchFamily="34" charset="0"/>
                <a:ea typeface="+mn-ea"/>
                <a:cs typeface="+mn-cs"/>
              </a:rPr>
              <a:t>1.) Psychology </a:t>
            </a:r>
          </a:p>
          <a:p>
            <a:pPr defTabSz="539496">
              <a:spcAft>
                <a:spcPts val="600"/>
              </a:spcAft>
            </a:pPr>
            <a:r>
              <a:rPr lang="en-US" sz="2596" b="1" kern="1200" dirty="0">
                <a:solidFill>
                  <a:schemeClr val="accent2"/>
                </a:solidFill>
                <a:latin typeface="Century Gothic" pitchFamily="34" charset="0"/>
                <a:ea typeface="+mn-ea"/>
                <a:cs typeface="+mn-cs"/>
              </a:rPr>
              <a:t>	</a:t>
            </a:r>
            <a:r>
              <a:rPr lang="en-US" sz="1888" b="1" kern="1200" dirty="0">
                <a:solidFill>
                  <a:schemeClr val="accent2"/>
                </a:solidFill>
                <a:latin typeface="Century Gothic" pitchFamily="34" charset="0"/>
                <a:ea typeface="+mn-ea"/>
                <a:cs typeface="+mn-cs"/>
              </a:rPr>
              <a:t>– 5 categories identify an entitlement mentality</a:t>
            </a:r>
          </a:p>
          <a:p>
            <a:pPr defTabSz="539496">
              <a:spcAft>
                <a:spcPts val="600"/>
              </a:spcAft>
            </a:pPr>
            <a:endParaRPr lang="en-US" sz="2596" b="1" kern="1200" dirty="0">
              <a:solidFill>
                <a:schemeClr val="tx2"/>
              </a:solidFill>
              <a:latin typeface="Century Gothic" pitchFamily="34" charset="0"/>
              <a:ea typeface="+mn-ea"/>
              <a:cs typeface="+mn-cs"/>
            </a:endParaRPr>
          </a:p>
          <a:p>
            <a:pPr defTabSz="539496">
              <a:spcAft>
                <a:spcPts val="600"/>
              </a:spcAft>
            </a:pPr>
            <a:r>
              <a:rPr lang="en-US" sz="2596" b="1" kern="1200" dirty="0">
                <a:solidFill>
                  <a:srgbClr val="00B0F0"/>
                </a:solidFill>
                <a:latin typeface="Century Gothic" pitchFamily="34" charset="0"/>
                <a:ea typeface="+mn-ea"/>
                <a:cs typeface="+mn-cs"/>
              </a:rPr>
              <a:t>2.) Process </a:t>
            </a:r>
          </a:p>
          <a:p>
            <a:pPr defTabSz="539496">
              <a:spcAft>
                <a:spcPts val="600"/>
              </a:spcAft>
            </a:pPr>
            <a:r>
              <a:rPr lang="en-US" sz="2596" b="1" kern="1200" dirty="0">
                <a:solidFill>
                  <a:srgbClr val="00B0F0"/>
                </a:solidFill>
                <a:latin typeface="Century Gothic" pitchFamily="34" charset="0"/>
                <a:ea typeface="+mn-ea"/>
                <a:cs typeface="+mn-cs"/>
              </a:rPr>
              <a:t>	</a:t>
            </a:r>
            <a:r>
              <a:rPr lang="en-US" sz="1888" b="1" kern="1200" dirty="0">
                <a:solidFill>
                  <a:srgbClr val="00B0F0"/>
                </a:solidFill>
                <a:latin typeface="Century Gothic" pitchFamily="34" charset="0"/>
                <a:ea typeface="+mn-ea"/>
                <a:cs typeface="+mn-cs"/>
              </a:rPr>
              <a:t>– simple and easy</a:t>
            </a:r>
          </a:p>
          <a:p>
            <a:pPr defTabSz="539496">
              <a:spcAft>
                <a:spcPts val="600"/>
              </a:spcAft>
            </a:pPr>
            <a:endParaRPr lang="en-US" sz="2596" b="1" kern="1200" dirty="0">
              <a:solidFill>
                <a:schemeClr val="tx2"/>
              </a:solidFill>
              <a:latin typeface="Century Gothic" pitchFamily="34" charset="0"/>
              <a:ea typeface="+mn-ea"/>
              <a:cs typeface="+mn-cs"/>
            </a:endParaRPr>
          </a:p>
          <a:p>
            <a:pPr defTabSz="539496">
              <a:spcAft>
                <a:spcPts val="600"/>
              </a:spcAft>
            </a:pPr>
            <a:r>
              <a:rPr lang="en-US" sz="2596" b="1" kern="1200" dirty="0">
                <a:solidFill>
                  <a:srgbClr val="00B050"/>
                </a:solidFill>
                <a:latin typeface="Century Gothic" pitchFamily="34" charset="0"/>
                <a:ea typeface="+mn-ea"/>
                <a:cs typeface="+mn-cs"/>
              </a:rPr>
              <a:t>3.) Pricing </a:t>
            </a:r>
          </a:p>
          <a:p>
            <a:pPr defTabSz="539496">
              <a:spcAft>
                <a:spcPts val="600"/>
              </a:spcAft>
            </a:pPr>
            <a:r>
              <a:rPr lang="en-US" sz="2596" b="1" kern="1200" dirty="0">
                <a:solidFill>
                  <a:srgbClr val="00B050"/>
                </a:solidFill>
                <a:latin typeface="Century Gothic" pitchFamily="34" charset="0"/>
                <a:ea typeface="+mn-ea"/>
                <a:cs typeface="+mn-cs"/>
              </a:rPr>
              <a:t>	</a:t>
            </a:r>
            <a:r>
              <a:rPr lang="en-US" sz="1888" b="1" kern="1200" dirty="0">
                <a:solidFill>
                  <a:srgbClr val="00B050"/>
                </a:solidFill>
                <a:latin typeface="Century Gothic" pitchFamily="34" charset="0"/>
                <a:ea typeface="+mn-ea"/>
                <a:cs typeface="+mn-cs"/>
              </a:rPr>
              <a:t>– it will cost more not to use Safer Hire</a:t>
            </a:r>
          </a:p>
          <a:p>
            <a:pPr algn="ctr">
              <a:spcAft>
                <a:spcPts val="600"/>
              </a:spcAft>
            </a:pPr>
            <a:endParaRPr lang="en-US" sz="3000" b="1" dirty="0">
              <a:solidFill>
                <a:schemeClr val="tx2"/>
              </a:solidFill>
              <a:latin typeface="Century Gothic" pitchFamily="34" charset="0"/>
            </a:endParaRPr>
          </a:p>
        </p:txBody>
      </p:sp>
      <p:sp>
        <p:nvSpPr>
          <p:cNvPr id="2" name="Rectangle 1"/>
          <p:cNvSpPr/>
          <p:nvPr/>
        </p:nvSpPr>
        <p:spPr>
          <a:xfrm>
            <a:off x="6689866" y="3333394"/>
            <a:ext cx="3655551" cy="854849"/>
          </a:xfrm>
          <a:prstGeom prst="rect">
            <a:avLst/>
          </a:prstGeom>
        </p:spPr>
        <p:txBody>
          <a:bodyPr>
            <a:spAutoFit/>
          </a:bodyPr>
          <a:lstStyle/>
          <a:p>
            <a:pPr algn="ctr" defTabSz="539496">
              <a:lnSpc>
                <a:spcPct val="150000"/>
              </a:lnSpc>
              <a:spcAft>
                <a:spcPts val="600"/>
              </a:spcAft>
            </a:pPr>
            <a:r>
              <a:rPr lang="en-US" sz="1770" b="1" kern="1200">
                <a:solidFill>
                  <a:schemeClr val="tx2"/>
                </a:solidFill>
                <a:latin typeface="Century Gothic" pitchFamily="34" charset="0"/>
                <a:ea typeface="+mn-ea"/>
                <a:cs typeface="+mn-cs"/>
              </a:rPr>
              <a:t> </a:t>
            </a:r>
          </a:p>
          <a:p>
            <a:pPr algn="ctr">
              <a:spcAft>
                <a:spcPts val="600"/>
              </a:spcAft>
            </a:pPr>
            <a:endParaRPr lang="en-US" b="1">
              <a:solidFill>
                <a:schemeClr val="tx2"/>
              </a:solidFill>
              <a:latin typeface="Century Gothic" pitchFamily="34" charset="0"/>
            </a:endParaRPr>
          </a:p>
        </p:txBody>
      </p:sp>
      <p:pic>
        <p:nvPicPr>
          <p:cNvPr id="3" name="Picture 2" descr="Logo&#10;&#10;Description automatically generated">
            <a:extLst>
              <a:ext uri="{FF2B5EF4-FFF2-40B4-BE49-F238E27FC236}">
                <a16:creationId xmlns:a16="http://schemas.microsoft.com/office/drawing/2014/main" id="{751FB865-E67A-5FAA-BACA-64B59B8B3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613864" y="5285095"/>
            <a:ext cx="1399709" cy="1395811"/>
          </a:xfrm>
          <a:prstGeom prst="rect">
            <a:avLst/>
          </a:prstGeom>
        </p:spPr>
      </p:pic>
    </p:spTree>
    <p:extLst>
      <p:ext uri="{BB962C8B-B14F-4D97-AF65-F5344CB8AC3E}">
        <p14:creationId xmlns:p14="http://schemas.microsoft.com/office/powerpoint/2010/main" val="263851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0697E1-6A70-34F6-6492-7886DA5740F7}"/>
              </a:ext>
            </a:extLst>
          </p:cNvPr>
          <p:cNvSpPr/>
          <p:nvPr/>
        </p:nvSpPr>
        <p:spPr>
          <a:xfrm>
            <a:off x="1629969" y="1274184"/>
            <a:ext cx="3345737" cy="2442501"/>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7FA47FF1-339B-D637-ADF5-2241D6D1D4DC}"/>
              </a:ext>
            </a:extLst>
          </p:cNvPr>
          <p:cNvGrpSpPr/>
          <p:nvPr/>
        </p:nvGrpSpPr>
        <p:grpSpPr>
          <a:xfrm>
            <a:off x="1584539" y="1741382"/>
            <a:ext cx="3933118" cy="1354217"/>
            <a:chOff x="-1166796" y="169719"/>
            <a:chExt cx="5028486" cy="1354217"/>
          </a:xfrm>
        </p:grpSpPr>
        <p:sp>
          <p:nvSpPr>
            <p:cNvPr id="6" name="TextBox 5">
              <a:extLst>
                <a:ext uri="{FF2B5EF4-FFF2-40B4-BE49-F238E27FC236}">
                  <a16:creationId xmlns:a16="http://schemas.microsoft.com/office/drawing/2014/main" id="{CA823518-0F19-AAC3-36FE-BECE1F4E1359}"/>
                </a:ext>
              </a:extLst>
            </p:cNvPr>
            <p:cNvSpPr txBox="1"/>
            <p:nvPr/>
          </p:nvSpPr>
          <p:spPr>
            <a:xfrm>
              <a:off x="-1166796" y="169719"/>
              <a:ext cx="4285150"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Narrow"/>
                  <a:ea typeface="+mn-ea"/>
                  <a:cs typeface="Arial Narrow"/>
                </a:rPr>
                <a:t>Covert </a:t>
              </a:r>
              <a:endParaRPr kumimoji="0" lang="en-US" sz="2800" b="1" i="0" u="none" strike="noStrike" kern="1200" cap="none" spc="0" normalizeH="0" baseline="0" noProof="0" dirty="0">
                <a:ln>
                  <a:noFill/>
                </a:ln>
                <a:solidFill>
                  <a:prstClr val="white"/>
                </a:solidFill>
                <a:effectLst/>
                <a:uLnTx/>
                <a:uFillTx/>
                <a:latin typeface="Arial Narrow"/>
                <a:ea typeface="+mn-ea"/>
                <a:cs typeface="Arial Narrow"/>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Narrow"/>
                  <a:ea typeface="+mn-ea"/>
                  <a:cs typeface="Arial Narrow"/>
                </a:rPr>
                <a:t>(Personality)</a:t>
              </a:r>
            </a:p>
          </p:txBody>
        </p:sp>
        <p:sp>
          <p:nvSpPr>
            <p:cNvPr id="7" name="TextBox 6">
              <a:extLst>
                <a:ext uri="{FF2B5EF4-FFF2-40B4-BE49-F238E27FC236}">
                  <a16:creationId xmlns:a16="http://schemas.microsoft.com/office/drawing/2014/main" id="{C037C267-8503-2372-B4C0-2602150DEA7C}"/>
                </a:ext>
              </a:extLst>
            </p:cNvPr>
            <p:cNvSpPr txBox="1"/>
            <p:nvPr/>
          </p:nvSpPr>
          <p:spPr>
            <a:xfrm>
              <a:off x="-423460" y="723717"/>
              <a:ext cx="42851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entury Gothic"/>
                <a:ea typeface="+mn-ea"/>
                <a:cs typeface="Century Gothic"/>
              </a:endParaRPr>
            </a:p>
          </p:txBody>
        </p:sp>
      </p:grpSp>
      <p:sp>
        <p:nvSpPr>
          <p:cNvPr id="8" name="Rectangle 7">
            <a:extLst>
              <a:ext uri="{FF2B5EF4-FFF2-40B4-BE49-F238E27FC236}">
                <a16:creationId xmlns:a16="http://schemas.microsoft.com/office/drawing/2014/main" id="{395D32CE-DFF3-2BB1-F453-433697D96D17}"/>
              </a:ext>
            </a:extLst>
          </p:cNvPr>
          <p:cNvSpPr/>
          <p:nvPr/>
        </p:nvSpPr>
        <p:spPr>
          <a:xfrm>
            <a:off x="5533816" y="2107017"/>
            <a:ext cx="9150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4AB5C4"/>
                  </a:solidFill>
                  <a:prstDash val="solid"/>
                </a:ln>
                <a:solidFill>
                  <a:srgbClr val="E3DED1">
                    <a:lumMod val="50000"/>
                  </a:srgbClr>
                </a:solidFill>
                <a:effectLst/>
                <a:uLnTx/>
                <a:uFillTx/>
                <a:latin typeface="Calibri" panose="020F0502020204030204"/>
                <a:ea typeface="+mn-ea"/>
                <a:cs typeface="+mn-cs"/>
              </a:rPr>
              <a:t>VS</a:t>
            </a:r>
          </a:p>
        </p:txBody>
      </p:sp>
      <p:sp>
        <p:nvSpPr>
          <p:cNvPr id="9" name="Flowchart: Connector 8">
            <a:extLst>
              <a:ext uri="{FF2B5EF4-FFF2-40B4-BE49-F238E27FC236}">
                <a16:creationId xmlns:a16="http://schemas.microsoft.com/office/drawing/2014/main" id="{0025E565-E47B-F11F-4B60-1544BE413918}"/>
              </a:ext>
            </a:extLst>
          </p:cNvPr>
          <p:cNvSpPr/>
          <p:nvPr/>
        </p:nvSpPr>
        <p:spPr>
          <a:xfrm>
            <a:off x="7332157" y="1241709"/>
            <a:ext cx="2693891" cy="2442501"/>
          </a:xfrm>
          <a:prstGeom prst="flowChartConnector">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8A9686E-9BA7-4BC8-6968-FF888531F226}"/>
              </a:ext>
            </a:extLst>
          </p:cNvPr>
          <p:cNvSpPr txBox="1"/>
          <p:nvPr/>
        </p:nvSpPr>
        <p:spPr>
          <a:xfrm>
            <a:off x="6860311" y="1799783"/>
            <a:ext cx="3257637" cy="1446550"/>
          </a:xfrm>
          <a:prstGeom prst="rect">
            <a:avLst/>
          </a:prstGeom>
          <a:noFill/>
        </p:spPr>
        <p:txBody>
          <a:bodyPr wrap="square" rtlCol="0">
            <a:spAutoFit/>
          </a:bodyPr>
          <a:lstStyle>
            <a:defPPr>
              <a:defRPr lang="en-US"/>
            </a:defPPr>
            <a:lvl1pPr algn="ctr">
              <a:defRPr sz="4400" b="1">
                <a:solidFill>
                  <a:srgbClr val="A23246"/>
                </a:solidFill>
                <a:latin typeface="Century Gothic"/>
                <a:cs typeface="Century Gothic"/>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entury Gothic"/>
                <a:ea typeface="+mn-ea"/>
              </a:rPr>
              <a:t>  Overt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entury Gothic"/>
              <a:ea typeface="+mn-ea"/>
            </a:endParaRPr>
          </a:p>
        </p:txBody>
      </p:sp>
      <p:sp>
        <p:nvSpPr>
          <p:cNvPr id="11" name="TextBox 10">
            <a:extLst>
              <a:ext uri="{FF2B5EF4-FFF2-40B4-BE49-F238E27FC236}">
                <a16:creationId xmlns:a16="http://schemas.microsoft.com/office/drawing/2014/main" id="{B66DAD4A-7EF6-F514-59EF-3886C9F24016}"/>
              </a:ext>
            </a:extLst>
          </p:cNvPr>
          <p:cNvSpPr txBox="1"/>
          <p:nvPr/>
        </p:nvSpPr>
        <p:spPr>
          <a:xfrm>
            <a:off x="7090515" y="2614849"/>
            <a:ext cx="31771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Century Gothic"/>
              </a:rPr>
              <a:t>(Self Admitting)</a:t>
            </a:r>
          </a:p>
        </p:txBody>
      </p:sp>
      <p:sp>
        <p:nvSpPr>
          <p:cNvPr id="12" name="Title 1">
            <a:extLst>
              <a:ext uri="{FF2B5EF4-FFF2-40B4-BE49-F238E27FC236}">
                <a16:creationId xmlns:a16="http://schemas.microsoft.com/office/drawing/2014/main" id="{FCE077E1-5934-0125-116D-C0B663A11E0E}"/>
              </a:ext>
            </a:extLst>
          </p:cNvPr>
          <p:cNvSpPr txBox="1">
            <a:spLocks/>
          </p:cNvSpPr>
          <p:nvPr/>
        </p:nvSpPr>
        <p:spPr>
          <a:xfrm>
            <a:off x="460121" y="253712"/>
            <a:ext cx="11062447" cy="10991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E3DED1">
                    <a:lumMod val="50000"/>
                  </a:srgbClr>
                </a:solidFill>
                <a:effectLst/>
                <a:uLnTx/>
                <a:uFillTx/>
                <a:latin typeface="Calibri Light" panose="020F0302020204030204"/>
                <a:ea typeface="+mj-ea"/>
                <a:cs typeface="+mj-cs"/>
              </a:rPr>
              <a:t>WHY IS Safer Hire UNIQUE</a:t>
            </a:r>
          </a:p>
        </p:txBody>
      </p:sp>
      <p:sp>
        <p:nvSpPr>
          <p:cNvPr id="2" name="TextBox 1">
            <a:extLst>
              <a:ext uri="{FF2B5EF4-FFF2-40B4-BE49-F238E27FC236}">
                <a16:creationId xmlns:a16="http://schemas.microsoft.com/office/drawing/2014/main" id="{BD17D135-4735-2748-DD4F-DD6C48DF520D}"/>
              </a:ext>
            </a:extLst>
          </p:cNvPr>
          <p:cNvSpPr txBox="1"/>
          <p:nvPr/>
        </p:nvSpPr>
        <p:spPr>
          <a:xfrm>
            <a:off x="2184261" y="3809185"/>
            <a:ext cx="223715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Ambiguous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Ambiguous Results </a:t>
            </a:r>
          </a:p>
        </p:txBody>
      </p:sp>
      <p:sp>
        <p:nvSpPr>
          <p:cNvPr id="3" name="TextBox 2">
            <a:extLst>
              <a:ext uri="{FF2B5EF4-FFF2-40B4-BE49-F238E27FC236}">
                <a16:creationId xmlns:a16="http://schemas.microsoft.com/office/drawing/2014/main" id="{DB9BB8B9-B444-E147-1061-A4D76248F8ED}"/>
              </a:ext>
            </a:extLst>
          </p:cNvPr>
          <p:cNvSpPr txBox="1"/>
          <p:nvPr/>
        </p:nvSpPr>
        <p:spPr>
          <a:xfrm>
            <a:off x="7390644" y="3806896"/>
            <a:ext cx="272730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Straight Forward Questions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Clear Measurable Results </a:t>
            </a:r>
          </a:p>
        </p:txBody>
      </p:sp>
      <p:sp>
        <p:nvSpPr>
          <p:cNvPr id="13" name="TextBox 12">
            <a:extLst>
              <a:ext uri="{FF2B5EF4-FFF2-40B4-BE49-F238E27FC236}">
                <a16:creationId xmlns:a16="http://schemas.microsoft.com/office/drawing/2014/main" id="{410A65C1-7611-E68A-4E74-CFF2A02F5D69}"/>
              </a:ext>
            </a:extLst>
          </p:cNvPr>
          <p:cNvSpPr txBox="1"/>
          <p:nvPr/>
        </p:nvSpPr>
        <p:spPr>
          <a:xfrm>
            <a:off x="861129" y="4586192"/>
            <a:ext cx="74906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AB833">
                    <a:lumMod val="75000"/>
                  </a:srgbClr>
                </a:solidFill>
                <a:effectLst/>
                <a:uLnTx/>
                <a:uFillTx/>
                <a:latin typeface="Calibri" panose="020F0502020204030204"/>
                <a:ea typeface="+mn-ea"/>
                <a:cs typeface="+mn-cs"/>
              </a:rPr>
              <a:t>- </a:t>
            </a:r>
            <a:r>
              <a:rPr kumimoji="0" lang="en-US" sz="1400" b="1" i="0" u="none" strike="noStrike" kern="1200" cap="none" spc="0" normalizeH="0" baseline="0" noProof="0" dirty="0">
                <a:ln>
                  <a:noFill/>
                </a:ln>
                <a:solidFill>
                  <a:srgbClr val="8AB833">
                    <a:lumMod val="75000"/>
                  </a:srgbClr>
                </a:solidFill>
                <a:effectLst/>
                <a:uLnTx/>
                <a:uFillTx/>
                <a:latin typeface="Calibri" panose="020F0502020204030204"/>
                <a:ea typeface="+mn-ea"/>
                <a:cs typeface="+mn-cs"/>
              </a:rPr>
              <a:t>The EEOC endorses this type of testing because it is overt and self admitting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AB833">
                    <a:lumMod val="75000"/>
                  </a:srgbClr>
                </a:solidFill>
                <a:effectLst/>
                <a:uLnTx/>
                <a:uFillTx/>
                <a:latin typeface="Calibri" panose="020F0502020204030204"/>
                <a:ea typeface="+mn-ea"/>
                <a:cs typeface="+mn-cs"/>
              </a:rPr>
              <a:t>- Immediate impact is easy to see with applicant responses</a:t>
            </a:r>
          </a:p>
        </p:txBody>
      </p:sp>
      <p:pic>
        <p:nvPicPr>
          <p:cNvPr id="14" name="Picture 13">
            <a:extLst>
              <a:ext uri="{FF2B5EF4-FFF2-40B4-BE49-F238E27FC236}">
                <a16:creationId xmlns:a16="http://schemas.microsoft.com/office/drawing/2014/main" id="{AB4E6B91-8FB7-1800-B845-901ED853C0EB}"/>
              </a:ext>
            </a:extLst>
          </p:cNvPr>
          <p:cNvPicPr>
            <a:picLocks noChangeAspect="1"/>
          </p:cNvPicPr>
          <p:nvPr/>
        </p:nvPicPr>
        <p:blipFill>
          <a:blip r:embed="rId2"/>
          <a:stretch>
            <a:fillRect/>
          </a:stretch>
        </p:blipFill>
        <p:spPr>
          <a:xfrm>
            <a:off x="922169" y="5303932"/>
            <a:ext cx="8028149" cy="858980"/>
          </a:xfrm>
          <a:prstGeom prst="rect">
            <a:avLst/>
          </a:prstGeom>
        </p:spPr>
      </p:pic>
    </p:spTree>
    <p:extLst>
      <p:ext uri="{BB962C8B-B14F-4D97-AF65-F5344CB8AC3E}">
        <p14:creationId xmlns:p14="http://schemas.microsoft.com/office/powerpoint/2010/main" val="258925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07B08-0396-6CBD-0959-77E1B36C97BD}"/>
              </a:ext>
            </a:extLst>
          </p:cNvPr>
          <p:cNvPicPr>
            <a:picLocks noChangeAspect="1"/>
          </p:cNvPicPr>
          <p:nvPr/>
        </p:nvPicPr>
        <p:blipFill rotWithShape="1">
          <a:blip r:embed="rId2"/>
          <a:srcRect l="26420" t="17114" r="26716" b="2449"/>
          <a:stretch/>
        </p:blipFill>
        <p:spPr>
          <a:xfrm>
            <a:off x="681728" y="1690688"/>
            <a:ext cx="4644003" cy="4483659"/>
          </a:xfrm>
          <a:prstGeom prst="rect">
            <a:avLst/>
          </a:prstGeom>
        </p:spPr>
      </p:pic>
      <p:sp>
        <p:nvSpPr>
          <p:cNvPr id="5" name="TextBox 4">
            <a:extLst>
              <a:ext uri="{FF2B5EF4-FFF2-40B4-BE49-F238E27FC236}">
                <a16:creationId xmlns:a16="http://schemas.microsoft.com/office/drawing/2014/main" id="{83336245-1B95-39FA-9E99-0F3238C5CD6A}"/>
              </a:ext>
            </a:extLst>
          </p:cNvPr>
          <p:cNvSpPr txBox="1"/>
          <p:nvPr/>
        </p:nvSpPr>
        <p:spPr>
          <a:xfrm>
            <a:off x="5719348" y="2862785"/>
            <a:ext cx="4741724" cy="2027998"/>
          </a:xfrm>
          <a:prstGeom prst="rect">
            <a:avLst/>
          </a:prstGeom>
        </p:spPr>
        <p:txBody>
          <a:bodyPr vert="horz" lIns="91440" tIns="45720" rIns="91440" bIns="45720" rtlCol="0">
            <a:normAutofit/>
          </a:bodyPr>
          <a:lstStyle/>
          <a:p>
            <a:pPr marL="0" marR="0" lvl="0" indent="-221742" algn="l" defTabSz="886968" rtl="0" eaLnBrk="1" fontAlgn="auto" latinLnBrk="0" hangingPunct="1">
              <a:lnSpc>
                <a:spcPct val="90000"/>
              </a:lnSpc>
              <a:spcBef>
                <a:spcPts val="0"/>
              </a:spcBef>
              <a:spcAft>
                <a:spcPts val="582"/>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Counter-Productive Behaviors</a:t>
            </a:r>
          </a:p>
          <a:p>
            <a:pPr marL="0" marR="0" lvl="0" indent="-221742" algn="l" defTabSz="886968" rtl="0" eaLnBrk="1" fontAlgn="auto" latinLnBrk="0" hangingPunct="1">
              <a:lnSpc>
                <a:spcPct val="90000"/>
              </a:lnSpc>
              <a:spcBef>
                <a:spcPts val="0"/>
              </a:spcBef>
              <a:spcAft>
                <a:spcPts val="582"/>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Skewed Value Systems</a:t>
            </a:r>
          </a:p>
          <a:p>
            <a:pPr marL="0" marR="0" lvl="0" indent="-221742" algn="l" defTabSz="886968" rtl="0" eaLnBrk="1" fontAlgn="auto" latinLnBrk="0" hangingPunct="1">
              <a:lnSpc>
                <a:spcPct val="90000"/>
              </a:lnSpc>
              <a:spcBef>
                <a:spcPts val="0"/>
              </a:spcBef>
              <a:spcAft>
                <a:spcPts val="582"/>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7D31"/>
                </a:solidFill>
                <a:effectLst/>
                <a:uLnTx/>
                <a:uFillTx/>
                <a:latin typeface="Calibri" panose="020F0502020204030204"/>
                <a:ea typeface="+mn-ea"/>
                <a:cs typeface="+mn-cs"/>
              </a:rPr>
              <a:t>Entitlement Attitude</a:t>
            </a:r>
          </a:p>
          <a:p>
            <a:pPr marL="0" marR="0" lvl="0" indent="-221742" algn="l" defTabSz="886968" rtl="0" eaLnBrk="1" fontAlgn="auto" latinLnBrk="0" hangingPunct="1">
              <a:lnSpc>
                <a:spcPct val="90000"/>
              </a:lnSpc>
              <a:spcBef>
                <a:spcPts val="0"/>
              </a:spcBef>
              <a:spcAft>
                <a:spcPts val="582"/>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Entitled individuals are resistant to training and likely to abuse systems in your organization because they feel it is owed to them or they “deserve” something for nothing. </a:t>
            </a:r>
          </a:p>
        </p:txBody>
      </p:sp>
      <p:sp>
        <p:nvSpPr>
          <p:cNvPr id="8" name="Title 1">
            <a:extLst>
              <a:ext uri="{FF2B5EF4-FFF2-40B4-BE49-F238E27FC236}">
                <a16:creationId xmlns:a16="http://schemas.microsoft.com/office/drawing/2014/main" id="{A94734E0-042C-6B1D-EDC7-E60807D3A3F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100" normalizeH="0" baseline="0" noProof="0" dirty="0">
                <a:ln>
                  <a:noFill/>
                </a:ln>
                <a:solidFill>
                  <a:prstClr val="black"/>
                </a:solidFill>
                <a:effectLst/>
                <a:uLnTx/>
                <a:uFillTx/>
                <a:latin typeface="Calibri Light" panose="020F0302020204030204"/>
                <a:ea typeface="+mj-ea"/>
                <a:cs typeface="+mj-cs"/>
              </a:rPr>
              <a:t>5 FACTORS = ENTITLEMENT</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200" b="1" i="1" u="none" strike="noStrike" kern="1200" cap="none" spc="100" normalizeH="0" baseline="0" noProof="0" dirty="0">
                <a:ln>
                  <a:noFill/>
                </a:ln>
                <a:solidFill>
                  <a:prstClr val="black"/>
                </a:solidFill>
                <a:effectLst/>
                <a:uLnTx/>
                <a:uFillTx/>
                <a:latin typeface="Calibri Light" panose="020F0302020204030204"/>
                <a:ea typeface="+mj-ea"/>
                <a:cs typeface="+mj-cs"/>
              </a:rPr>
              <a:t>“I’m better than everyone else, the rules don’t apply to me, and I’m owed something just because I showed up today.”</a:t>
            </a:r>
          </a:p>
        </p:txBody>
      </p:sp>
    </p:spTree>
    <p:extLst>
      <p:ext uri="{BB962C8B-B14F-4D97-AF65-F5344CB8AC3E}">
        <p14:creationId xmlns:p14="http://schemas.microsoft.com/office/powerpoint/2010/main" val="352689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07B08-0396-6CBD-0959-77E1B36C97BD}"/>
              </a:ext>
            </a:extLst>
          </p:cNvPr>
          <p:cNvPicPr>
            <a:picLocks noChangeAspect="1"/>
          </p:cNvPicPr>
          <p:nvPr/>
        </p:nvPicPr>
        <p:blipFill rotWithShape="1">
          <a:blip r:embed="rId2"/>
          <a:srcRect l="26420" t="17114" r="26716" b="2449"/>
          <a:stretch/>
        </p:blipFill>
        <p:spPr>
          <a:xfrm>
            <a:off x="681728" y="1792894"/>
            <a:ext cx="4635138" cy="4475100"/>
          </a:xfrm>
          <a:prstGeom prst="rect">
            <a:avLst/>
          </a:prstGeom>
        </p:spPr>
      </p:pic>
      <p:sp>
        <p:nvSpPr>
          <p:cNvPr id="5" name="TextBox 4">
            <a:extLst>
              <a:ext uri="{FF2B5EF4-FFF2-40B4-BE49-F238E27FC236}">
                <a16:creationId xmlns:a16="http://schemas.microsoft.com/office/drawing/2014/main" id="{83336245-1B95-39FA-9E99-0F3238C5CD6A}"/>
              </a:ext>
            </a:extLst>
          </p:cNvPr>
          <p:cNvSpPr txBox="1"/>
          <p:nvPr/>
        </p:nvSpPr>
        <p:spPr>
          <a:xfrm>
            <a:off x="5648707" y="2351852"/>
            <a:ext cx="4919916" cy="2513762"/>
          </a:xfrm>
          <a:prstGeom prst="rect">
            <a:avLst/>
          </a:prstGeom>
        </p:spPr>
        <p:txBody>
          <a:bodyPr vert="horz" lIns="91440" tIns="45720" rIns="91440" bIns="45720" rtlCol="0">
            <a:noAutofit/>
          </a:bodyPr>
          <a:lstStyle/>
          <a:p>
            <a:pPr marL="0" marR="0" lvl="0" indent="0" algn="l" defTabSz="886968" rtl="0" eaLnBrk="1" fontAlgn="auto" latinLnBrk="0" hangingPunct="1">
              <a:lnSpc>
                <a:spcPct val="90000"/>
              </a:lnSpc>
              <a:spcBef>
                <a:spcPts val="0"/>
              </a:spcBef>
              <a:spcAft>
                <a:spcPts val="582"/>
              </a:spcAft>
              <a:buClrTx/>
              <a:buSzTx/>
              <a:buFontTx/>
              <a:buNone/>
              <a:tabLst/>
              <a:defRPr/>
            </a:pPr>
            <a:r>
              <a:rPr kumimoji="0" lang="en-US" sz="32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Cognitive Dissonance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Rationalize/justify ‘risky’ behavior as normal</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I only steal sometimes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Everyone hits when angry</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Everyone uses some illegal drugs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000" dirty="0">
                <a:solidFill>
                  <a:srgbClr val="ED7D31"/>
                </a:solidFill>
                <a:latin typeface="Calibri" panose="020F0502020204030204" pitchFamily="34" charset="0"/>
                <a:cs typeface="Calibri" panose="020F0502020204030204" pitchFamily="34" charset="0"/>
              </a:rPr>
              <a:t>I’ve been honest with you now make an exception for me (entitlement)</a:t>
            </a:r>
            <a:endParaRPr kumimoji="0" lang="en-US" sz="2000" b="0"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a:p>
            <a:pPr marL="0" marR="0" lvl="0" indent="0" algn="l" defTabSz="886968" rtl="0" eaLnBrk="1" fontAlgn="auto" latinLnBrk="0" hangingPunct="1">
              <a:lnSpc>
                <a:spcPct val="90000"/>
              </a:lnSpc>
              <a:spcBef>
                <a:spcPts val="0"/>
              </a:spcBef>
              <a:spcAft>
                <a:spcPts val="582"/>
              </a:spcAft>
              <a:buClrTx/>
              <a:buSzTx/>
              <a:buFontTx/>
              <a:buNone/>
              <a:tabLst/>
              <a:defRPr/>
            </a:pPr>
            <a:endParaRPr kumimoji="0" lang="en-US" sz="20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endParaRPr>
          </a:p>
        </p:txBody>
      </p:sp>
      <p:pic>
        <p:nvPicPr>
          <p:cNvPr id="2" name="Picture 1" descr="A colorful circle with a shield and check mark&#10;&#10;Description automatically generated">
            <a:extLst>
              <a:ext uri="{FF2B5EF4-FFF2-40B4-BE49-F238E27FC236}">
                <a16:creationId xmlns:a16="http://schemas.microsoft.com/office/drawing/2014/main" id="{6DEC86CD-A588-9C38-BC32-F93E8DE5E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6407" y="5257800"/>
            <a:ext cx="1173865" cy="1179250"/>
          </a:xfrm>
          <a:prstGeom prst="rect">
            <a:avLst/>
          </a:prstGeom>
        </p:spPr>
      </p:pic>
      <p:sp>
        <p:nvSpPr>
          <p:cNvPr id="3" name="Title 1">
            <a:extLst>
              <a:ext uri="{FF2B5EF4-FFF2-40B4-BE49-F238E27FC236}">
                <a16:creationId xmlns:a16="http://schemas.microsoft.com/office/drawing/2014/main" id="{FD8CADC8-36C4-D2D5-4339-729E66A236BF}"/>
              </a:ext>
            </a:extLst>
          </p:cNvPr>
          <p:cNvSpPr txBox="1">
            <a:spLocks/>
          </p:cNvSpPr>
          <p:nvPr/>
        </p:nvSpPr>
        <p:spPr>
          <a:xfrm>
            <a:off x="461395" y="467331"/>
            <a:ext cx="11048877"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4400" b="1" spc="100" dirty="0">
                <a:solidFill>
                  <a:prstClr val="black"/>
                </a:solidFill>
                <a:latin typeface="Calibri Light" panose="020F0302020204030204"/>
              </a:rPr>
              <a:t>BEHAVIORAL PSYCHOLOGY</a:t>
            </a:r>
            <a:endParaRPr kumimoji="0" lang="en-US" sz="4400" b="1" i="0" u="none" strike="noStrike" kern="1200" cap="none" spc="10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lang="en-US" sz="1200" b="1" i="1" spc="100" dirty="0">
                <a:solidFill>
                  <a:prstClr val="black"/>
                </a:solidFill>
                <a:latin typeface="Calibri Light" panose="020F0302020204030204"/>
              </a:rPr>
              <a:t>“Why would anyone tell you these things while they are applying for a job!?”</a:t>
            </a:r>
            <a:endParaRPr kumimoji="0" lang="en-US" sz="1200" b="1" i="1" u="none" strike="noStrike" kern="1200" cap="none" spc="10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94393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9F231B-F014-5846-053D-F17EFE8B4EAF}"/>
              </a:ext>
            </a:extLst>
          </p:cNvPr>
          <p:cNvSpPr txBox="1"/>
          <p:nvPr/>
        </p:nvSpPr>
        <p:spPr>
          <a:xfrm>
            <a:off x="727515" y="1811779"/>
            <a:ext cx="11116235" cy="707886"/>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EEOC requires </a:t>
            </a:r>
            <a:r>
              <a:rPr lang="en-US" sz="2000" dirty="0">
                <a:solidFill>
                  <a:schemeClr val="accent1"/>
                </a:solidFill>
                <a:latin typeface="Century Gothic" panose="020B0502020202020204" pitchFamily="34" charset="0"/>
              </a:rPr>
              <a:t>that a test must be </a:t>
            </a:r>
            <a:r>
              <a:rPr lang="en-US" sz="2000" b="1" i="1" dirty="0">
                <a:solidFill>
                  <a:schemeClr val="accent1"/>
                </a:solidFill>
                <a:latin typeface="Century Gothic" panose="020B0502020202020204" pitchFamily="34" charset="0"/>
              </a:rPr>
              <a:t>either</a:t>
            </a:r>
            <a:r>
              <a:rPr lang="en-US" sz="2000" dirty="0">
                <a:solidFill>
                  <a:schemeClr val="accent1"/>
                </a:solidFill>
                <a:latin typeface="Century Gothic" panose="020B0502020202020204" pitchFamily="34" charset="0"/>
              </a:rPr>
              <a:t> </a:t>
            </a:r>
          </a:p>
          <a:p>
            <a:r>
              <a:rPr lang="en-US" sz="2000" dirty="0">
                <a:solidFill>
                  <a:schemeClr val="accent1"/>
                </a:solidFill>
                <a:latin typeface="Century Gothic" panose="020B0502020202020204" pitchFamily="34" charset="0"/>
              </a:rPr>
              <a:t>non-discriminatory or validated to be compliant</a:t>
            </a:r>
          </a:p>
        </p:txBody>
      </p:sp>
      <p:sp>
        <p:nvSpPr>
          <p:cNvPr id="5" name="Title 1">
            <a:extLst>
              <a:ext uri="{FF2B5EF4-FFF2-40B4-BE49-F238E27FC236}">
                <a16:creationId xmlns:a16="http://schemas.microsoft.com/office/drawing/2014/main" id="{E1B23A69-10DF-C296-0F34-69C5B41C4754}"/>
              </a:ext>
            </a:extLst>
          </p:cNvPr>
          <p:cNvSpPr txBox="1">
            <a:spLocks/>
          </p:cNvSpPr>
          <p:nvPr/>
        </p:nvSpPr>
        <p:spPr>
          <a:xfrm>
            <a:off x="439270" y="402671"/>
            <a:ext cx="11116235" cy="10152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spc="100" dirty="0">
                <a:solidFill>
                  <a:schemeClr val="bg2">
                    <a:lumMod val="50000"/>
                  </a:schemeClr>
                </a:solidFill>
              </a:rPr>
              <a:t>COMPLIANT &amp; VALIDATED</a:t>
            </a:r>
          </a:p>
        </p:txBody>
      </p:sp>
      <p:sp>
        <p:nvSpPr>
          <p:cNvPr id="6" name="TextBox 5">
            <a:extLst>
              <a:ext uri="{FF2B5EF4-FFF2-40B4-BE49-F238E27FC236}">
                <a16:creationId xmlns:a16="http://schemas.microsoft.com/office/drawing/2014/main" id="{A9852854-CCD9-CE85-2AF6-8045EDD1D205}"/>
              </a:ext>
            </a:extLst>
          </p:cNvPr>
          <p:cNvSpPr txBox="1"/>
          <p:nvPr/>
        </p:nvSpPr>
        <p:spPr>
          <a:xfrm>
            <a:off x="2076424" y="3258099"/>
            <a:ext cx="3942468" cy="923330"/>
          </a:xfrm>
          <a:prstGeom prst="rect">
            <a:avLst/>
          </a:prstGeom>
          <a:noFill/>
        </p:spPr>
        <p:txBody>
          <a:bodyPr wrap="square" rtlCol="0">
            <a:spAutoFit/>
          </a:bodyPr>
          <a:lstStyle/>
          <a:p>
            <a:pPr algn="ctr"/>
            <a:r>
              <a:rPr lang="en-US" sz="5400" b="1" dirty="0">
                <a:solidFill>
                  <a:srgbClr val="FFC000"/>
                </a:solidFill>
                <a:latin typeface="Century Gothic"/>
                <a:cs typeface="Century Gothic"/>
              </a:rPr>
              <a:t>OR </a:t>
            </a:r>
            <a:endParaRPr lang="en-US" sz="4000" b="1" dirty="0">
              <a:solidFill>
                <a:srgbClr val="FFC000"/>
              </a:solidFill>
              <a:latin typeface="Century Gothic"/>
              <a:cs typeface="Century Gothic"/>
            </a:endParaRPr>
          </a:p>
        </p:txBody>
      </p:sp>
      <p:pic>
        <p:nvPicPr>
          <p:cNvPr id="7" name="Picture 4" descr="https://upload.wikimedia.org/wikipedia/commons/thumb/b/b7/US-EEOC-Seal.svg/140px-US-EEOC-Seal.svg.png">
            <a:extLst>
              <a:ext uri="{FF2B5EF4-FFF2-40B4-BE49-F238E27FC236}">
                <a16:creationId xmlns:a16="http://schemas.microsoft.com/office/drawing/2014/main" id="{6A70F536-916D-59EA-35F3-9AF09316C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760" y="2893099"/>
            <a:ext cx="1653329" cy="16533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upload.wikimedia.org/wikipedia/commons/thumb/b/b7/US-EEOC-Seal.svg/140px-US-EEOC-Seal.svg.png">
            <a:extLst>
              <a:ext uri="{FF2B5EF4-FFF2-40B4-BE49-F238E27FC236}">
                <a16:creationId xmlns:a16="http://schemas.microsoft.com/office/drawing/2014/main" id="{8E863803-FF70-6B46-A79C-AE7E6C55C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9840" y="2893099"/>
            <a:ext cx="1653329" cy="1653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6EA5F9-859A-A426-6E08-118F374178BF}"/>
              </a:ext>
            </a:extLst>
          </p:cNvPr>
          <p:cNvSpPr txBox="1"/>
          <p:nvPr/>
        </p:nvSpPr>
        <p:spPr>
          <a:xfrm>
            <a:off x="727515" y="4745197"/>
            <a:ext cx="2927888" cy="400110"/>
          </a:xfrm>
          <a:prstGeom prst="rect">
            <a:avLst/>
          </a:prstGeom>
          <a:noFill/>
        </p:spPr>
        <p:txBody>
          <a:bodyPr wrap="square" rtlCol="0">
            <a:spAutoFit/>
          </a:bodyPr>
          <a:lstStyle/>
          <a:p>
            <a:pPr algn="ctr"/>
            <a:r>
              <a:rPr lang="en-US" sz="2000" b="1" dirty="0">
                <a:solidFill>
                  <a:schemeClr val="accent1"/>
                </a:solidFill>
                <a:latin typeface="Century Gothic" panose="020B0502020202020204" pitchFamily="34" charset="0"/>
              </a:rPr>
              <a:t>Non-discriminatory</a:t>
            </a:r>
          </a:p>
        </p:txBody>
      </p:sp>
      <p:sp>
        <p:nvSpPr>
          <p:cNvPr id="10" name="TextBox 9">
            <a:extLst>
              <a:ext uri="{FF2B5EF4-FFF2-40B4-BE49-F238E27FC236}">
                <a16:creationId xmlns:a16="http://schemas.microsoft.com/office/drawing/2014/main" id="{ADE9D7FC-1305-D3D7-8E7A-2667655AFB9B}"/>
              </a:ext>
            </a:extLst>
          </p:cNvPr>
          <p:cNvSpPr txBox="1"/>
          <p:nvPr/>
        </p:nvSpPr>
        <p:spPr>
          <a:xfrm>
            <a:off x="4752560" y="4745197"/>
            <a:ext cx="2927888" cy="400110"/>
          </a:xfrm>
          <a:prstGeom prst="rect">
            <a:avLst/>
          </a:prstGeom>
          <a:noFill/>
        </p:spPr>
        <p:txBody>
          <a:bodyPr wrap="square" rtlCol="0">
            <a:spAutoFit/>
          </a:bodyPr>
          <a:lstStyle/>
          <a:p>
            <a:pPr algn="ctr"/>
            <a:r>
              <a:rPr lang="en-US" sz="2000" b="1" dirty="0">
                <a:solidFill>
                  <a:schemeClr val="accent1"/>
                </a:solidFill>
                <a:latin typeface="Century Gothic" panose="020B0502020202020204" pitchFamily="34" charset="0"/>
              </a:rPr>
              <a:t>Validated</a:t>
            </a:r>
          </a:p>
        </p:txBody>
      </p:sp>
      <p:pic>
        <p:nvPicPr>
          <p:cNvPr id="2" name="Picture 1" descr="Text, letter&#10;&#10;Description automatically generated">
            <a:extLst>
              <a:ext uri="{FF2B5EF4-FFF2-40B4-BE49-F238E27FC236}">
                <a16:creationId xmlns:a16="http://schemas.microsoft.com/office/drawing/2014/main" id="{7464297D-2BE1-43A5-6876-09DD1C8BF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782" y="725274"/>
            <a:ext cx="3350275" cy="4335650"/>
          </a:xfrm>
          <a:prstGeom prst="rect">
            <a:avLst/>
          </a:prstGeom>
          <a:ln>
            <a:solidFill>
              <a:schemeClr val="accent2"/>
            </a:solidFill>
          </a:ln>
        </p:spPr>
      </p:pic>
    </p:spTree>
    <p:extLst>
      <p:ext uri="{BB962C8B-B14F-4D97-AF65-F5344CB8AC3E}">
        <p14:creationId xmlns:p14="http://schemas.microsoft.com/office/powerpoint/2010/main" val="70278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DD3A97B-E183-8852-E25C-D6F2C0498FA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400" b="1" kern="1200" spc="100">
                <a:solidFill>
                  <a:schemeClr val="tx1"/>
                </a:solidFill>
                <a:latin typeface="+mj-lt"/>
                <a:ea typeface="+mj-ea"/>
                <a:cs typeface="+mj-cs"/>
              </a:rPr>
              <a:t>INDUSTRIES &amp; STATES</a:t>
            </a:r>
          </a:p>
        </p:txBody>
      </p:sp>
      <p:sp>
        <p:nvSpPr>
          <p:cNvPr id="2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12,591 Us Map Stock Photos, Pictures &amp; Royalty-Free Images - iStock">
            <a:extLst>
              <a:ext uri="{FF2B5EF4-FFF2-40B4-BE49-F238E27FC236}">
                <a16:creationId xmlns:a16="http://schemas.microsoft.com/office/drawing/2014/main" id="{DB303AA8-3964-02E4-948B-F61B78633F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326"/>
          <a:stretch/>
        </p:blipFill>
        <p:spPr bwMode="auto">
          <a:xfrm>
            <a:off x="1841565" y="2257645"/>
            <a:ext cx="4445566" cy="30810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BC7719A-0DB8-58CF-66AE-C9FE77348394}"/>
              </a:ext>
            </a:extLst>
          </p:cNvPr>
          <p:cNvSpPr txBox="1">
            <a:spLocks/>
          </p:cNvSpPr>
          <p:nvPr/>
        </p:nvSpPr>
        <p:spPr>
          <a:xfrm>
            <a:off x="1523473" y="5338721"/>
            <a:ext cx="9145053" cy="83824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94944">
              <a:spcAft>
                <a:spcPts val="600"/>
              </a:spcAft>
            </a:pPr>
            <a:r>
              <a:rPr lang="en-US" sz="3040" b="1" kern="1200" spc="76">
                <a:solidFill>
                  <a:schemeClr val="bg2">
                    <a:lumMod val="50000"/>
                  </a:schemeClr>
                </a:solidFill>
                <a:latin typeface="+mj-lt"/>
                <a:ea typeface="+mj-ea"/>
                <a:cs typeface="+mj-cs"/>
              </a:rPr>
              <a:t>Compliant in all states &amp;  industries</a:t>
            </a:r>
            <a:endParaRPr lang="en-US" sz="4000" b="1" spc="100">
              <a:solidFill>
                <a:schemeClr val="bg2">
                  <a:lumMod val="50000"/>
                </a:schemeClr>
              </a:solidFill>
            </a:endParaRPr>
          </a:p>
        </p:txBody>
      </p:sp>
      <p:pic>
        <p:nvPicPr>
          <p:cNvPr id="7" name="Picture 6">
            <a:extLst>
              <a:ext uri="{FF2B5EF4-FFF2-40B4-BE49-F238E27FC236}">
                <a16:creationId xmlns:a16="http://schemas.microsoft.com/office/drawing/2014/main" id="{2BE20C93-AAF6-8B97-06DA-5A067021DF47}"/>
              </a:ext>
            </a:extLst>
          </p:cNvPr>
          <p:cNvPicPr>
            <a:picLocks noChangeAspect="1"/>
          </p:cNvPicPr>
          <p:nvPr/>
        </p:nvPicPr>
        <p:blipFill rotWithShape="1">
          <a:blip r:embed="rId3"/>
          <a:srcRect b="10982"/>
          <a:stretch/>
        </p:blipFill>
        <p:spPr>
          <a:xfrm>
            <a:off x="7748456" y="2228087"/>
            <a:ext cx="862241" cy="762452"/>
          </a:xfrm>
          <a:prstGeom prst="rect">
            <a:avLst/>
          </a:prstGeom>
        </p:spPr>
      </p:pic>
      <p:pic>
        <p:nvPicPr>
          <p:cNvPr id="8" name="Picture 7">
            <a:extLst>
              <a:ext uri="{FF2B5EF4-FFF2-40B4-BE49-F238E27FC236}">
                <a16:creationId xmlns:a16="http://schemas.microsoft.com/office/drawing/2014/main" id="{6F317AEE-41B8-65FD-D20F-A51E98445607}"/>
              </a:ext>
            </a:extLst>
          </p:cNvPr>
          <p:cNvPicPr>
            <a:picLocks noChangeAspect="1"/>
          </p:cNvPicPr>
          <p:nvPr/>
        </p:nvPicPr>
        <p:blipFill>
          <a:blip r:embed="rId4"/>
          <a:stretch>
            <a:fillRect/>
          </a:stretch>
        </p:blipFill>
        <p:spPr>
          <a:xfrm>
            <a:off x="8726918" y="3243790"/>
            <a:ext cx="778055" cy="800865"/>
          </a:xfrm>
          <a:prstGeom prst="rect">
            <a:avLst/>
          </a:prstGeom>
        </p:spPr>
      </p:pic>
      <p:pic>
        <p:nvPicPr>
          <p:cNvPr id="9" name="Picture 8">
            <a:extLst>
              <a:ext uri="{FF2B5EF4-FFF2-40B4-BE49-F238E27FC236}">
                <a16:creationId xmlns:a16="http://schemas.microsoft.com/office/drawing/2014/main" id="{A852C5A0-D23F-E604-BD04-502FFD255344}"/>
              </a:ext>
            </a:extLst>
          </p:cNvPr>
          <p:cNvPicPr>
            <a:picLocks noChangeAspect="1"/>
          </p:cNvPicPr>
          <p:nvPr/>
        </p:nvPicPr>
        <p:blipFill rotWithShape="1">
          <a:blip r:embed="rId5"/>
          <a:srcRect l="18905" r="21993"/>
          <a:stretch/>
        </p:blipFill>
        <p:spPr>
          <a:xfrm>
            <a:off x="7761342" y="3886426"/>
            <a:ext cx="862240" cy="737555"/>
          </a:xfrm>
          <a:prstGeom prst="rect">
            <a:avLst/>
          </a:prstGeom>
        </p:spPr>
      </p:pic>
      <p:pic>
        <p:nvPicPr>
          <p:cNvPr id="10" name="Picture 9">
            <a:extLst>
              <a:ext uri="{FF2B5EF4-FFF2-40B4-BE49-F238E27FC236}">
                <a16:creationId xmlns:a16="http://schemas.microsoft.com/office/drawing/2014/main" id="{4F9280C2-EEAB-232A-A1F1-F031FE3BC841}"/>
              </a:ext>
            </a:extLst>
          </p:cNvPr>
          <p:cNvPicPr>
            <a:picLocks noChangeAspect="1"/>
          </p:cNvPicPr>
          <p:nvPr/>
        </p:nvPicPr>
        <p:blipFill>
          <a:blip r:embed="rId6"/>
          <a:stretch>
            <a:fillRect/>
          </a:stretch>
        </p:blipFill>
        <p:spPr>
          <a:xfrm>
            <a:off x="7748456" y="4659923"/>
            <a:ext cx="875126" cy="766642"/>
          </a:xfrm>
          <a:prstGeom prst="rect">
            <a:avLst/>
          </a:prstGeom>
        </p:spPr>
      </p:pic>
      <p:pic>
        <p:nvPicPr>
          <p:cNvPr id="11" name="Picture 10">
            <a:extLst>
              <a:ext uri="{FF2B5EF4-FFF2-40B4-BE49-F238E27FC236}">
                <a16:creationId xmlns:a16="http://schemas.microsoft.com/office/drawing/2014/main" id="{733434D3-907E-9F4F-7E85-6915F85702BA}"/>
              </a:ext>
            </a:extLst>
          </p:cNvPr>
          <p:cNvPicPr>
            <a:picLocks noChangeAspect="1"/>
          </p:cNvPicPr>
          <p:nvPr/>
        </p:nvPicPr>
        <p:blipFill>
          <a:blip r:embed="rId7"/>
          <a:stretch>
            <a:fillRect/>
          </a:stretch>
        </p:blipFill>
        <p:spPr>
          <a:xfrm>
            <a:off x="7748457" y="3031355"/>
            <a:ext cx="862241" cy="819129"/>
          </a:xfrm>
          <a:prstGeom prst="rect">
            <a:avLst/>
          </a:prstGeom>
        </p:spPr>
      </p:pic>
      <p:pic>
        <p:nvPicPr>
          <p:cNvPr id="12" name="Picture 11">
            <a:extLst>
              <a:ext uri="{FF2B5EF4-FFF2-40B4-BE49-F238E27FC236}">
                <a16:creationId xmlns:a16="http://schemas.microsoft.com/office/drawing/2014/main" id="{36F26793-94A3-EA37-58A8-6796A0338DBE}"/>
              </a:ext>
            </a:extLst>
          </p:cNvPr>
          <p:cNvPicPr>
            <a:picLocks noChangeAspect="1"/>
          </p:cNvPicPr>
          <p:nvPr/>
        </p:nvPicPr>
        <p:blipFill rotWithShape="1">
          <a:blip r:embed="rId8"/>
          <a:srcRect r="26040"/>
          <a:stretch/>
        </p:blipFill>
        <p:spPr>
          <a:xfrm>
            <a:off x="8726918" y="4121144"/>
            <a:ext cx="778055" cy="838242"/>
          </a:xfrm>
          <a:prstGeom prst="rect">
            <a:avLst/>
          </a:prstGeom>
        </p:spPr>
      </p:pic>
      <p:pic>
        <p:nvPicPr>
          <p:cNvPr id="13" name="Picture 12">
            <a:extLst>
              <a:ext uri="{FF2B5EF4-FFF2-40B4-BE49-F238E27FC236}">
                <a16:creationId xmlns:a16="http://schemas.microsoft.com/office/drawing/2014/main" id="{0A58EF24-AC45-B690-D513-E44A7FA4124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5110"/>
          <a:stretch/>
        </p:blipFill>
        <p:spPr>
          <a:xfrm>
            <a:off x="8796013" y="2329060"/>
            <a:ext cx="639864" cy="838242"/>
          </a:xfrm>
          <a:prstGeom prst="rect">
            <a:avLst/>
          </a:prstGeom>
        </p:spPr>
      </p:pic>
      <p:sp>
        <p:nvSpPr>
          <p:cNvPr id="14" name="TextBox 13">
            <a:extLst>
              <a:ext uri="{FF2B5EF4-FFF2-40B4-BE49-F238E27FC236}">
                <a16:creationId xmlns:a16="http://schemas.microsoft.com/office/drawing/2014/main" id="{CECFF83E-67E2-0F1F-69D8-41E0280E7986}"/>
              </a:ext>
            </a:extLst>
          </p:cNvPr>
          <p:cNvSpPr txBox="1"/>
          <p:nvPr/>
        </p:nvSpPr>
        <p:spPr>
          <a:xfrm>
            <a:off x="6477426" y="4585249"/>
            <a:ext cx="1304068" cy="302840"/>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Staffing</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EE0FEF5-F624-2F72-F050-BE8579E953CA}"/>
              </a:ext>
            </a:extLst>
          </p:cNvPr>
          <p:cNvSpPr txBox="1"/>
          <p:nvPr/>
        </p:nvSpPr>
        <p:spPr>
          <a:xfrm>
            <a:off x="6477426" y="3153871"/>
            <a:ext cx="1304068" cy="302840"/>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Healthcare</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A995497-BB94-DB09-D77E-287329D21321}"/>
              </a:ext>
            </a:extLst>
          </p:cNvPr>
          <p:cNvSpPr txBox="1"/>
          <p:nvPr/>
        </p:nvSpPr>
        <p:spPr>
          <a:xfrm>
            <a:off x="6477426" y="3866263"/>
            <a:ext cx="1304068" cy="302840"/>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Manufacturing</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B6781449-DA7C-2EF8-0884-A6C1F1F4C0A0}"/>
              </a:ext>
            </a:extLst>
          </p:cNvPr>
          <p:cNvSpPr txBox="1"/>
          <p:nvPr/>
        </p:nvSpPr>
        <p:spPr>
          <a:xfrm>
            <a:off x="6477428" y="2777446"/>
            <a:ext cx="1304068" cy="513346"/>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Food Processing</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2600414D-6EA3-DFDD-A785-2F69A0704807}"/>
              </a:ext>
            </a:extLst>
          </p:cNvPr>
          <p:cNvSpPr txBox="1"/>
          <p:nvPr/>
        </p:nvSpPr>
        <p:spPr>
          <a:xfrm>
            <a:off x="6477426" y="4217308"/>
            <a:ext cx="1304068" cy="302840"/>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Retail</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2879041-1881-A3F9-369E-6EFB0B326996}"/>
              </a:ext>
            </a:extLst>
          </p:cNvPr>
          <p:cNvSpPr txBox="1"/>
          <p:nvPr/>
        </p:nvSpPr>
        <p:spPr>
          <a:xfrm>
            <a:off x="6477427" y="3515219"/>
            <a:ext cx="1304068" cy="302840"/>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Hospitality</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07C4C61E-9539-54E7-22CA-3FFAA6B52C0F}"/>
              </a:ext>
            </a:extLst>
          </p:cNvPr>
          <p:cNvSpPr txBox="1"/>
          <p:nvPr/>
        </p:nvSpPr>
        <p:spPr>
          <a:xfrm>
            <a:off x="6470029" y="2427216"/>
            <a:ext cx="1304068" cy="302840"/>
          </a:xfrm>
          <a:prstGeom prst="rect">
            <a:avLst/>
          </a:prstGeom>
          <a:noFill/>
        </p:spPr>
        <p:txBody>
          <a:bodyPr wrap="square" rtlCol="0">
            <a:spAutoFit/>
          </a:bodyPr>
          <a:lstStyle/>
          <a:p>
            <a:pPr defTabSz="694944">
              <a:spcAft>
                <a:spcPts val="600"/>
              </a:spcAft>
            </a:pPr>
            <a:r>
              <a:rPr lang="en-US" sz="1368" kern="1200">
                <a:solidFill>
                  <a:schemeClr val="tx1">
                    <a:lumMod val="65000"/>
                    <a:lumOff val="35000"/>
                  </a:schemeClr>
                </a:solidFill>
                <a:latin typeface="Calibri" panose="020F0502020204030204" pitchFamily="34" charset="0"/>
                <a:ea typeface="+mn-ea"/>
                <a:cs typeface="Calibri" panose="020F0502020204030204" pitchFamily="34" charset="0"/>
              </a:rPr>
              <a:t>Construction</a:t>
            </a:r>
            <a:endParaRPr lang="en-US">
              <a:solidFill>
                <a:schemeClr val="tx1">
                  <a:lumMod val="65000"/>
                  <a:lumOff val="35000"/>
                </a:schemeClr>
              </a:solidFill>
              <a:latin typeface="Calibri" panose="020F0502020204030204" pitchFamily="34" charset="0"/>
              <a:cs typeface="Calibri" panose="020F0502020204030204" pitchFamily="34" charset="0"/>
            </a:endParaRPr>
          </a:p>
        </p:txBody>
      </p:sp>
      <p:pic>
        <p:nvPicPr>
          <p:cNvPr id="2" name="Picture 1" descr="Logo&#10;&#10;Description automatically generated">
            <a:extLst>
              <a:ext uri="{FF2B5EF4-FFF2-40B4-BE49-F238E27FC236}">
                <a16:creationId xmlns:a16="http://schemas.microsoft.com/office/drawing/2014/main" id="{55E1D43B-8120-6439-194B-348590C58F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10613864" y="5285095"/>
            <a:ext cx="1399709" cy="1395811"/>
          </a:xfrm>
          <a:prstGeom prst="rect">
            <a:avLst/>
          </a:prstGeom>
        </p:spPr>
      </p:pic>
    </p:spTree>
    <p:extLst>
      <p:ext uri="{BB962C8B-B14F-4D97-AF65-F5344CB8AC3E}">
        <p14:creationId xmlns:p14="http://schemas.microsoft.com/office/powerpoint/2010/main" val="3808147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E5C9039-8FD4-E46E-E5B9-0AA9DFC3C967}"/>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100" normalizeH="0" baseline="0" noProof="0" dirty="0">
                <a:ln>
                  <a:noFill/>
                </a:ln>
                <a:solidFill>
                  <a:prstClr val="black"/>
                </a:solidFill>
                <a:effectLst/>
                <a:uLnTx/>
                <a:uFillTx/>
                <a:latin typeface="Calibri Light" panose="020F0302020204030204"/>
                <a:ea typeface="+mj-ea"/>
                <a:cs typeface="+mj-cs"/>
              </a:rPr>
              <a:t>FAST FACTS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A145F23-28F7-7779-C24F-44F26692094F}"/>
              </a:ext>
            </a:extLst>
          </p:cNvPr>
          <p:cNvSpPr txBox="1"/>
          <p:nvPr/>
        </p:nvSpPr>
        <p:spPr>
          <a:xfrm>
            <a:off x="640080" y="2872899"/>
            <a:ext cx="4368602" cy="3320668"/>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1" i="0" u="sng"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WHAT TO LOOK FOR?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&lt;9 min., 56 questions</a:t>
            </a:r>
            <a:endParaRPr kumimoji="0" lang="en-US" sz="17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5</a:t>
            </a:r>
            <a:r>
              <a:rPr kumimoji="0" lang="en-US" sz="1700" b="0" i="0" u="none" strike="noStrike" kern="1200" cap="none" spc="0" normalizeH="0" baseline="30000" noProof="0" dirty="0">
                <a:ln>
                  <a:noFill/>
                </a:ln>
                <a:solidFill>
                  <a:prstClr val="black">
                    <a:lumMod val="65000"/>
                    <a:lumOff val="35000"/>
                  </a:prstClr>
                </a:solidFill>
                <a:effectLst/>
                <a:uLnTx/>
                <a:uFillTx/>
                <a:latin typeface="Calibri" panose="020F0502020204030204"/>
                <a:ea typeface="+mn-ea"/>
                <a:cs typeface="+mn-cs"/>
              </a:rPr>
              <a:t>th</a:t>
            </a: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grade reading level</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English, Spanish, + 90 optional languages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Online, Pass/Fail results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Mobile Optimized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Completion Rate &gt; 99%</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Integration Capability</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80% Passing Rate</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1 or 2 out of 10 will tell you, “If you hire me, I will do these things.”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BC7A9A9-DBB8-3046-6703-BB065CC6397F}"/>
              </a:ext>
            </a:extLst>
          </p:cNvPr>
          <p:cNvPicPr>
            <a:picLocks noChangeAspect="1"/>
          </p:cNvPicPr>
          <p:nvPr/>
        </p:nvPicPr>
        <p:blipFill rotWithShape="1">
          <a:blip r:embed="rId2"/>
          <a:srcRect l="14751" r="2632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 name="Picture 9">
            <a:extLst>
              <a:ext uri="{FF2B5EF4-FFF2-40B4-BE49-F238E27FC236}">
                <a16:creationId xmlns:a16="http://schemas.microsoft.com/office/drawing/2014/main" id="{4444E958-BD36-8172-CB5D-D07BF36EB08F}"/>
              </a:ext>
            </a:extLst>
          </p:cNvPr>
          <p:cNvPicPr>
            <a:picLocks noChangeAspect="1"/>
          </p:cNvPicPr>
          <p:nvPr/>
        </p:nvPicPr>
        <p:blipFill>
          <a:blip r:embed="rId3"/>
          <a:stretch>
            <a:fillRect/>
          </a:stretch>
        </p:blipFill>
        <p:spPr>
          <a:xfrm>
            <a:off x="1143028" y="5845552"/>
            <a:ext cx="1151765" cy="348015"/>
          </a:xfrm>
          <a:prstGeom prst="rect">
            <a:avLst/>
          </a:prstGeom>
        </p:spPr>
      </p:pic>
      <p:pic>
        <p:nvPicPr>
          <p:cNvPr id="13" name="Picture 12">
            <a:extLst>
              <a:ext uri="{FF2B5EF4-FFF2-40B4-BE49-F238E27FC236}">
                <a16:creationId xmlns:a16="http://schemas.microsoft.com/office/drawing/2014/main" id="{4DEB6B7A-320A-0C80-5F9C-AA5843E331AD}"/>
              </a:ext>
            </a:extLst>
          </p:cNvPr>
          <p:cNvPicPr>
            <a:picLocks noChangeAspect="1"/>
          </p:cNvPicPr>
          <p:nvPr/>
        </p:nvPicPr>
        <p:blipFill>
          <a:blip r:embed="rId4"/>
          <a:stretch>
            <a:fillRect/>
          </a:stretch>
        </p:blipFill>
        <p:spPr>
          <a:xfrm>
            <a:off x="2279507" y="5845552"/>
            <a:ext cx="318306" cy="348015"/>
          </a:xfrm>
          <a:prstGeom prst="rect">
            <a:avLst/>
          </a:prstGeom>
        </p:spPr>
      </p:pic>
      <p:sp>
        <p:nvSpPr>
          <p:cNvPr id="2" name="TextBox 1">
            <a:extLst>
              <a:ext uri="{FF2B5EF4-FFF2-40B4-BE49-F238E27FC236}">
                <a16:creationId xmlns:a16="http://schemas.microsoft.com/office/drawing/2014/main" id="{A3BB2EF6-BCAA-5F95-4DAE-73D52D2D0283}"/>
              </a:ext>
            </a:extLst>
          </p:cNvPr>
          <p:cNvSpPr txBox="1"/>
          <p:nvPr/>
        </p:nvSpPr>
        <p:spPr>
          <a:xfrm>
            <a:off x="664833" y="6179535"/>
            <a:ext cx="354765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Avoid that 10 – 20% that cause 90% of your problems. </a:t>
            </a:r>
          </a:p>
        </p:txBody>
      </p:sp>
    </p:spTree>
    <p:extLst>
      <p:ext uri="{BB962C8B-B14F-4D97-AF65-F5344CB8AC3E}">
        <p14:creationId xmlns:p14="http://schemas.microsoft.com/office/powerpoint/2010/main" val="26681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C89F6-2D3F-FD1C-3AAA-BFEA53838479}"/>
              </a:ext>
            </a:extLst>
          </p:cNvPr>
          <p:cNvPicPr>
            <a:picLocks noChangeAspect="1"/>
          </p:cNvPicPr>
          <p:nvPr/>
        </p:nvPicPr>
        <p:blipFill rotWithShape="1">
          <a:blip r:embed="rId2"/>
          <a:srcRect r="15282"/>
          <a:stretch/>
        </p:blipFill>
        <p:spPr>
          <a:xfrm>
            <a:off x="457199" y="435920"/>
            <a:ext cx="9439423" cy="6024462"/>
          </a:xfrm>
          <a:prstGeom prst="rect">
            <a:avLst/>
          </a:prstGeom>
        </p:spPr>
      </p:pic>
      <p:pic>
        <p:nvPicPr>
          <p:cNvPr id="8" name="Picture 7" descr="A green shield with a white check mark&#10;&#10;Description automatically generated">
            <a:extLst>
              <a:ext uri="{FF2B5EF4-FFF2-40B4-BE49-F238E27FC236}">
                <a16:creationId xmlns:a16="http://schemas.microsoft.com/office/drawing/2014/main" id="{CF88BC3C-3C3B-65FF-3DC4-E4C67AB68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423" y="1740568"/>
            <a:ext cx="451640" cy="513028"/>
          </a:xfrm>
          <a:prstGeom prst="rect">
            <a:avLst/>
          </a:prstGeom>
        </p:spPr>
      </p:pic>
    </p:spTree>
    <p:extLst>
      <p:ext uri="{BB962C8B-B14F-4D97-AF65-F5344CB8AC3E}">
        <p14:creationId xmlns:p14="http://schemas.microsoft.com/office/powerpoint/2010/main" val="84220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640774-19E2-342C-FD86-3FDB02D92E8A}"/>
              </a:ext>
            </a:extLst>
          </p:cNvPr>
          <p:cNvSpPr txBox="1">
            <a:spLocks/>
          </p:cNvSpPr>
          <p:nvPr/>
        </p:nvSpPr>
        <p:spPr>
          <a:xfrm>
            <a:off x="596464" y="541369"/>
            <a:ext cx="10999072" cy="10991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100" normalizeH="0" baseline="0" noProof="0" dirty="0">
              <a:ln>
                <a:noFill/>
              </a:ln>
              <a:solidFill>
                <a:srgbClr val="E3DED1">
                  <a:lumMod val="50000"/>
                </a:srgbClr>
              </a:solidFill>
              <a:effectLst/>
              <a:uLnTx/>
              <a:uFillTx/>
              <a:latin typeface="Calibri Light" panose="020F0302020204030204"/>
              <a:ea typeface="+mj-ea"/>
              <a:cs typeface="+mj-cs"/>
            </a:endParaRPr>
          </a:p>
        </p:txBody>
      </p:sp>
      <p:pic>
        <p:nvPicPr>
          <p:cNvPr id="5" name="Picture 4">
            <a:extLst>
              <a:ext uri="{FF2B5EF4-FFF2-40B4-BE49-F238E27FC236}">
                <a16:creationId xmlns:a16="http://schemas.microsoft.com/office/drawing/2014/main" id="{68B35C6A-7D52-A14A-7453-8F9A7755D826}"/>
              </a:ext>
            </a:extLst>
          </p:cNvPr>
          <p:cNvPicPr>
            <a:picLocks noChangeAspect="1"/>
          </p:cNvPicPr>
          <p:nvPr/>
        </p:nvPicPr>
        <p:blipFill>
          <a:blip r:embed="rId2"/>
          <a:stretch>
            <a:fillRect/>
          </a:stretch>
        </p:blipFill>
        <p:spPr>
          <a:xfrm>
            <a:off x="5735029" y="599346"/>
            <a:ext cx="4008504" cy="5563316"/>
          </a:xfrm>
          <a:prstGeom prst="rect">
            <a:avLst/>
          </a:prstGeom>
          <a:ln w="19050">
            <a:solidFill>
              <a:schemeClr val="bg2">
                <a:lumMod val="75000"/>
              </a:schemeClr>
            </a:solidFill>
          </a:ln>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055D7499-0A89-0F46-9C5B-685F0CB97BF7}"/>
                  </a:ext>
                </a:extLst>
              </p14:cNvPr>
              <p14:cNvContentPartPr/>
              <p14:nvPr/>
            </p14:nvContentPartPr>
            <p14:xfrm>
              <a:off x="5835436" y="4385981"/>
              <a:ext cx="3706010" cy="45719"/>
            </p14:xfrm>
          </p:contentPart>
        </mc:Choice>
        <mc:Fallback xmlns="">
          <p:pic>
            <p:nvPicPr>
              <p:cNvPr id="11" name="Ink 10">
                <a:extLst>
                  <a:ext uri="{FF2B5EF4-FFF2-40B4-BE49-F238E27FC236}">
                    <a16:creationId xmlns:a16="http://schemas.microsoft.com/office/drawing/2014/main" id="{055D7499-0A89-0F46-9C5B-685F0CB97BF7}"/>
                  </a:ext>
                </a:extLst>
              </p:cNvPr>
              <p:cNvPicPr/>
              <p:nvPr/>
            </p:nvPicPr>
            <p:blipFill>
              <a:blip r:embed="rId4"/>
              <a:stretch>
                <a:fillRect/>
              </a:stretch>
            </p:blipFill>
            <p:spPr>
              <a:xfrm>
                <a:off x="5817435" y="4349982"/>
                <a:ext cx="3741652" cy="117357"/>
              </a:xfrm>
              <a:prstGeom prst="rect">
                <a:avLst/>
              </a:prstGeom>
            </p:spPr>
          </p:pic>
        </mc:Fallback>
      </mc:AlternateContent>
      <p:sp>
        <p:nvSpPr>
          <p:cNvPr id="12" name="TextBox 11">
            <a:extLst>
              <a:ext uri="{FF2B5EF4-FFF2-40B4-BE49-F238E27FC236}">
                <a16:creationId xmlns:a16="http://schemas.microsoft.com/office/drawing/2014/main" id="{2F14C28B-90B1-CB66-AC0F-62F5517DADE5}"/>
              </a:ext>
            </a:extLst>
          </p:cNvPr>
          <p:cNvSpPr txBox="1"/>
          <p:nvPr/>
        </p:nvSpPr>
        <p:spPr>
          <a:xfrm>
            <a:off x="956095" y="599346"/>
            <a:ext cx="359383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Low Risk High Reward: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Simple one page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Sent via DocuSign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 setup fees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No long term contracts</a:t>
            </a:r>
          </a:p>
        </p:txBody>
      </p:sp>
      <p:sp>
        <p:nvSpPr>
          <p:cNvPr id="17" name="TextBox 16">
            <a:extLst>
              <a:ext uri="{FF2B5EF4-FFF2-40B4-BE49-F238E27FC236}">
                <a16:creationId xmlns:a16="http://schemas.microsoft.com/office/drawing/2014/main" id="{9844AA31-495C-5339-7525-49E8CD6283D5}"/>
              </a:ext>
            </a:extLst>
          </p:cNvPr>
          <p:cNvSpPr txBox="1"/>
          <p:nvPr/>
        </p:nvSpPr>
        <p:spPr>
          <a:xfrm>
            <a:off x="2037407" y="2876108"/>
            <a:ext cx="2667739"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Includes: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Setup and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Screening and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Benchmark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Validation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Adverse Impact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Business Impact Studies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Measurable Results!</a:t>
            </a:r>
          </a:p>
        </p:txBody>
      </p:sp>
    </p:spTree>
    <p:extLst>
      <p:ext uri="{BB962C8B-B14F-4D97-AF65-F5344CB8AC3E}">
        <p14:creationId xmlns:p14="http://schemas.microsoft.com/office/powerpoint/2010/main" val="242592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5AD1C8-B37F-6374-82F3-2BEE96F8C902}"/>
              </a:ext>
            </a:extLst>
          </p:cNvPr>
          <p:cNvSpPr txBox="1"/>
          <p:nvPr/>
        </p:nvSpPr>
        <p:spPr>
          <a:xfrm>
            <a:off x="531688" y="3428534"/>
            <a:ext cx="4920343" cy="3320668"/>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Save Money, Time, Hassle:</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Workers Compensation Loss Rates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Turnover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SUTA/FUTA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OSHA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Litigated Work Comp Claims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Frictional Costs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Loss of Production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Employee Theft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  Save $ - FMLA, STD, LTD &amp; Sick Leave</a:t>
            </a:r>
          </a:p>
        </p:txBody>
      </p:sp>
      <p:sp>
        <p:nvSpPr>
          <p:cNvPr id="13" name="TextBox 12">
            <a:extLst>
              <a:ext uri="{FF2B5EF4-FFF2-40B4-BE49-F238E27FC236}">
                <a16:creationId xmlns:a16="http://schemas.microsoft.com/office/drawing/2014/main" id="{10D71AF4-A0B1-8574-9518-C02053E57E4E}"/>
              </a:ext>
            </a:extLst>
          </p:cNvPr>
          <p:cNvSpPr txBox="1"/>
          <p:nvPr/>
        </p:nvSpPr>
        <p:spPr>
          <a:xfrm>
            <a:off x="-86625" y="3028424"/>
            <a:ext cx="531170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3DED1">
                    <a:lumMod val="50000"/>
                  </a:srgbClr>
                </a:solidFill>
                <a:effectLst/>
                <a:uLnTx/>
                <a:uFillTx/>
                <a:latin typeface="Calibri" panose="020F0502020204030204"/>
                <a:ea typeface="+mn-ea"/>
                <a:cs typeface="+mn-cs"/>
              </a:rPr>
              <a:t>Hidden Costs of Not Working with Safer Hire: </a:t>
            </a:r>
          </a:p>
        </p:txBody>
      </p:sp>
      <p:pic>
        <p:nvPicPr>
          <p:cNvPr id="7" name="Picture 6">
            <a:extLst>
              <a:ext uri="{FF2B5EF4-FFF2-40B4-BE49-F238E27FC236}">
                <a16:creationId xmlns:a16="http://schemas.microsoft.com/office/drawing/2014/main" id="{774B4EFF-46A6-2870-DF39-8D42E0A2A177}"/>
              </a:ext>
            </a:extLst>
          </p:cNvPr>
          <p:cNvPicPr>
            <a:picLocks noChangeAspect="1"/>
          </p:cNvPicPr>
          <p:nvPr/>
        </p:nvPicPr>
        <p:blipFill rotWithShape="1">
          <a:blip r:embed="rId2"/>
          <a:srcRect l="12317"/>
          <a:stretch/>
        </p:blipFill>
        <p:spPr>
          <a:xfrm>
            <a:off x="5884012" y="903840"/>
            <a:ext cx="6170519" cy="5798964"/>
          </a:xfrm>
          <a:prstGeom prst="rect">
            <a:avLst/>
          </a:prstGeom>
          <a:ln w="28575">
            <a:solidFill>
              <a:schemeClr val="bg2">
                <a:lumMod val="75000"/>
              </a:schemeClr>
            </a:solidFill>
          </a:ln>
        </p:spPr>
      </p:pic>
      <p:sp>
        <p:nvSpPr>
          <p:cNvPr id="9" name="Left Arrow Callout 8">
            <a:extLst>
              <a:ext uri="{FF2B5EF4-FFF2-40B4-BE49-F238E27FC236}">
                <a16:creationId xmlns:a16="http://schemas.microsoft.com/office/drawing/2014/main" id="{42EA79BB-DF93-819E-E276-8E10ADEB025A}"/>
              </a:ext>
            </a:extLst>
          </p:cNvPr>
          <p:cNvSpPr/>
          <p:nvPr/>
        </p:nvSpPr>
        <p:spPr>
          <a:xfrm>
            <a:off x="8337582" y="3189663"/>
            <a:ext cx="3375266" cy="519432"/>
          </a:xfrm>
          <a:prstGeom prst="leftArrowCallout">
            <a:avLst>
              <a:gd name="adj1" fmla="val 25000"/>
              <a:gd name="adj2" fmla="val 25000"/>
              <a:gd name="adj3" fmla="val 25000"/>
              <a:gd name="adj4" fmla="val 92204"/>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5F2CCE83-7D33-A9EA-A1B8-0FA65717FCCF}"/>
              </a:ext>
            </a:extLst>
          </p:cNvPr>
          <p:cNvSpPr txBox="1"/>
          <p:nvPr/>
        </p:nvSpPr>
        <p:spPr>
          <a:xfrm>
            <a:off x="8676240" y="3187769"/>
            <a:ext cx="30366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2. HIDDEN COSTS of not working with Safer Hire aka (Current Expense)</a:t>
            </a:r>
          </a:p>
        </p:txBody>
      </p:sp>
      <p:sp>
        <p:nvSpPr>
          <p:cNvPr id="16" name="Left Arrow Callout 8">
            <a:extLst>
              <a:ext uri="{FF2B5EF4-FFF2-40B4-BE49-F238E27FC236}">
                <a16:creationId xmlns:a16="http://schemas.microsoft.com/office/drawing/2014/main" id="{DBD2A3A6-C623-B29F-4BE2-6871D685CF66}"/>
              </a:ext>
            </a:extLst>
          </p:cNvPr>
          <p:cNvSpPr/>
          <p:nvPr/>
        </p:nvSpPr>
        <p:spPr>
          <a:xfrm>
            <a:off x="8337582" y="1905579"/>
            <a:ext cx="3375266" cy="519432"/>
          </a:xfrm>
          <a:prstGeom prst="leftArrowCallout">
            <a:avLst>
              <a:gd name="adj1" fmla="val 25000"/>
              <a:gd name="adj2" fmla="val 25000"/>
              <a:gd name="adj3" fmla="val 25000"/>
              <a:gd name="adj4" fmla="val 92204"/>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273E1201-76ED-3B8C-6489-D90A6E4CAD54}"/>
              </a:ext>
            </a:extLst>
          </p:cNvPr>
          <p:cNvSpPr txBox="1"/>
          <p:nvPr/>
        </p:nvSpPr>
        <p:spPr>
          <a:xfrm>
            <a:off x="8623704" y="1996018"/>
            <a:ext cx="254664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1. Investment in Safer Hire</a:t>
            </a:r>
          </a:p>
        </p:txBody>
      </p:sp>
      <p:cxnSp>
        <p:nvCxnSpPr>
          <p:cNvPr id="11" name="Straight Connector 10">
            <a:extLst>
              <a:ext uri="{FF2B5EF4-FFF2-40B4-BE49-F238E27FC236}">
                <a16:creationId xmlns:a16="http://schemas.microsoft.com/office/drawing/2014/main" id="{5F56CADD-DD14-99B9-575F-2737DBD5096F}"/>
              </a:ext>
            </a:extLst>
          </p:cNvPr>
          <p:cNvCxnSpPr>
            <a:cxnSpLocks/>
          </p:cNvCxnSpPr>
          <p:nvPr/>
        </p:nvCxnSpPr>
        <p:spPr>
          <a:xfrm>
            <a:off x="147666" y="2930888"/>
            <a:ext cx="5519589" cy="0"/>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6" name="TextBox 5">
            <a:extLst>
              <a:ext uri="{FF2B5EF4-FFF2-40B4-BE49-F238E27FC236}">
                <a16:creationId xmlns:a16="http://schemas.microsoft.com/office/drawing/2014/main" id="{EB7296F8-1A20-7F15-3517-B7C011AB3CA5}"/>
              </a:ext>
            </a:extLst>
          </p:cNvPr>
          <p:cNvSpPr txBox="1"/>
          <p:nvPr/>
        </p:nvSpPr>
        <p:spPr>
          <a:xfrm>
            <a:off x="0" y="-4101"/>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2 PRICING CONVERSATIONS: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 will it cost? vs. What is it costing us today? </a:t>
            </a:r>
          </a:p>
        </p:txBody>
      </p:sp>
      <p:sp>
        <p:nvSpPr>
          <p:cNvPr id="10" name="TextBox 9">
            <a:extLst>
              <a:ext uri="{FF2B5EF4-FFF2-40B4-BE49-F238E27FC236}">
                <a16:creationId xmlns:a16="http://schemas.microsoft.com/office/drawing/2014/main" id="{773B4729-C739-6249-641F-1A6701CAF174}"/>
              </a:ext>
            </a:extLst>
          </p:cNvPr>
          <p:cNvSpPr txBox="1"/>
          <p:nvPr/>
        </p:nvSpPr>
        <p:spPr>
          <a:xfrm>
            <a:off x="479152" y="724023"/>
            <a:ext cx="4855567"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3DED1">
                    <a:lumMod val="10000"/>
                  </a:srgbClr>
                </a:solidFill>
                <a:effectLst/>
                <a:uLnTx/>
                <a:uFillTx/>
                <a:latin typeface="Calibri" panose="020F0502020204030204"/>
                <a:ea typeface="+mn-ea"/>
                <a:cs typeface="Aharoni" panose="02010803020104030203" pitchFamily="2" charset="-79"/>
              </a:rPr>
              <a:t>Subscription Options: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1. Monthly Per Screen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Only pay for what you use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2. Monthly Estimated Hires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Good for financial forecasting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Good for high applicant to hire ratio</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3. Annual Estimated Hires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E3DED1">
                    <a:lumMod val="10000"/>
                  </a:srgbClr>
                </a:solidFill>
                <a:effectLst/>
                <a:uLnTx/>
                <a:uFillTx/>
                <a:latin typeface="Calibri" panose="020F0502020204030204"/>
                <a:ea typeface="+mn-ea"/>
                <a:cs typeface="+mn-cs"/>
              </a:rPr>
              <a:t>Get a 10% discount for paying annually</a:t>
            </a:r>
          </a:p>
        </p:txBody>
      </p:sp>
      <p:sp>
        <p:nvSpPr>
          <p:cNvPr id="15" name="Left Brace 14">
            <a:extLst>
              <a:ext uri="{FF2B5EF4-FFF2-40B4-BE49-F238E27FC236}">
                <a16:creationId xmlns:a16="http://schemas.microsoft.com/office/drawing/2014/main" id="{CF842FA4-5157-4629-E638-49CD16858D75}"/>
              </a:ext>
            </a:extLst>
          </p:cNvPr>
          <p:cNvSpPr/>
          <p:nvPr/>
        </p:nvSpPr>
        <p:spPr>
          <a:xfrm>
            <a:off x="321579" y="703785"/>
            <a:ext cx="315146" cy="2051563"/>
          </a:xfrm>
          <a:prstGeom prst="leftBrace">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08D2D171-D138-0532-28C2-5FF8F925DD6B}"/>
              </a:ext>
            </a:extLst>
          </p:cNvPr>
          <p:cNvSpPr txBox="1"/>
          <p:nvPr/>
        </p:nvSpPr>
        <p:spPr>
          <a:xfrm>
            <a:off x="0" y="1536247"/>
            <a:ext cx="3840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p>
        </p:txBody>
      </p:sp>
      <p:sp>
        <p:nvSpPr>
          <p:cNvPr id="19" name="Left Brace 18">
            <a:extLst>
              <a:ext uri="{FF2B5EF4-FFF2-40B4-BE49-F238E27FC236}">
                <a16:creationId xmlns:a16="http://schemas.microsoft.com/office/drawing/2014/main" id="{96B2271C-2729-F665-1FA4-8B27E03B5B39}"/>
              </a:ext>
            </a:extLst>
          </p:cNvPr>
          <p:cNvSpPr/>
          <p:nvPr/>
        </p:nvSpPr>
        <p:spPr>
          <a:xfrm>
            <a:off x="330754" y="3415020"/>
            <a:ext cx="296796" cy="3274270"/>
          </a:xfrm>
          <a:prstGeom prst="leftBrace">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1086161F-B447-D447-BBFC-F871FAE30E71}"/>
              </a:ext>
            </a:extLst>
          </p:cNvPr>
          <p:cNvSpPr txBox="1"/>
          <p:nvPr/>
        </p:nvSpPr>
        <p:spPr>
          <a:xfrm>
            <a:off x="0" y="4867489"/>
            <a:ext cx="3840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t>
            </a:r>
          </a:p>
        </p:txBody>
      </p:sp>
      <p:pic>
        <p:nvPicPr>
          <p:cNvPr id="2" name="Picture 1">
            <a:extLst>
              <a:ext uri="{FF2B5EF4-FFF2-40B4-BE49-F238E27FC236}">
                <a16:creationId xmlns:a16="http://schemas.microsoft.com/office/drawing/2014/main" id="{ADF7DD24-FC3E-59C9-07CE-CA0876A43478}"/>
              </a:ext>
            </a:extLst>
          </p:cNvPr>
          <p:cNvPicPr>
            <a:picLocks noChangeAspect="1"/>
          </p:cNvPicPr>
          <p:nvPr/>
        </p:nvPicPr>
        <p:blipFill>
          <a:blip r:embed="rId3"/>
          <a:stretch>
            <a:fillRect/>
          </a:stretch>
        </p:blipFill>
        <p:spPr>
          <a:xfrm>
            <a:off x="9882232" y="3878945"/>
            <a:ext cx="2132172" cy="2762454"/>
          </a:xfrm>
          <a:prstGeom prst="rect">
            <a:avLst/>
          </a:prstGeom>
        </p:spPr>
      </p:pic>
    </p:spTree>
    <p:extLst>
      <p:ext uri="{BB962C8B-B14F-4D97-AF65-F5344CB8AC3E}">
        <p14:creationId xmlns:p14="http://schemas.microsoft.com/office/powerpoint/2010/main" val="30787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BA96CA-2B83-E800-93CE-CF764C738EE9}"/>
              </a:ext>
            </a:extLst>
          </p:cNvPr>
          <p:cNvSpPr txBox="1"/>
          <p:nvPr/>
        </p:nvSpPr>
        <p:spPr>
          <a:xfrm>
            <a:off x="2343407" y="5241685"/>
            <a:ext cx="7678496" cy="1077218"/>
          </a:xfrm>
          <a:prstGeom prst="rect">
            <a:avLst/>
          </a:prstGeom>
          <a:noFill/>
        </p:spPr>
        <p:txBody>
          <a:bodyPr wrap="square" rtlCol="0">
            <a:spAutoFit/>
          </a:bodyPr>
          <a:lstStyle/>
          <a:p>
            <a:pPr algn="ctr"/>
            <a:r>
              <a:rPr lang="en-US" sz="3200" b="1" dirty="0">
                <a:solidFill>
                  <a:srgbClr val="00B050"/>
                </a:solidFill>
                <a:latin typeface="Montserrat" panose="020B0604020202020204" charset="0"/>
                <a:cs typeface="Montserrat" panose="020B0604020202020204" charset="0"/>
              </a:rPr>
              <a:t>Average Return on Investment is </a:t>
            </a:r>
          </a:p>
          <a:p>
            <a:pPr algn="ctr"/>
            <a:r>
              <a:rPr lang="en-US" sz="3200" b="1" dirty="0">
                <a:solidFill>
                  <a:srgbClr val="00B050"/>
                </a:solidFill>
                <a:latin typeface="Montserrat" panose="020B0604020202020204" charset="0"/>
                <a:cs typeface="Montserrat" panose="020B0604020202020204" charset="0"/>
              </a:rPr>
              <a:t>8 : 1</a:t>
            </a:r>
          </a:p>
        </p:txBody>
      </p:sp>
      <p:sp>
        <p:nvSpPr>
          <p:cNvPr id="5" name="TextBox 4">
            <a:extLst>
              <a:ext uri="{FF2B5EF4-FFF2-40B4-BE49-F238E27FC236}">
                <a16:creationId xmlns:a16="http://schemas.microsoft.com/office/drawing/2014/main" id="{CC33C54E-4FA1-7776-E96C-6E0F02FD075C}"/>
              </a:ext>
            </a:extLst>
          </p:cNvPr>
          <p:cNvSpPr txBox="1"/>
          <p:nvPr/>
        </p:nvSpPr>
        <p:spPr>
          <a:xfrm>
            <a:off x="725842" y="4480265"/>
            <a:ext cx="1679945" cy="769441"/>
          </a:xfrm>
          <a:prstGeom prst="rect">
            <a:avLst/>
          </a:prstGeom>
          <a:noFill/>
        </p:spPr>
        <p:txBody>
          <a:bodyPr wrap="square" rtlCol="0">
            <a:spAutoFit/>
          </a:bodyPr>
          <a:lstStyle/>
          <a:p>
            <a:pPr algn="ctr"/>
            <a:r>
              <a:rPr lang="en-US" sz="4400" dirty="0">
                <a:solidFill>
                  <a:schemeClr val="accent2"/>
                </a:solidFill>
                <a:latin typeface="Montserrat" panose="020B0604020202020204" charset="0"/>
                <a:cs typeface="Montserrat" panose="020B0604020202020204" charset="0"/>
              </a:rPr>
              <a:t>42</a:t>
            </a:r>
            <a:r>
              <a:rPr lang="en-US" sz="4400" baseline="30000" dirty="0">
                <a:solidFill>
                  <a:schemeClr val="accent2"/>
                </a:solidFill>
                <a:latin typeface="Montserrat" panose="020B0604020202020204" charset="0"/>
                <a:cs typeface="Montserrat" panose="020B0604020202020204" charset="0"/>
              </a:rPr>
              <a:t>%</a:t>
            </a:r>
          </a:p>
        </p:txBody>
      </p:sp>
      <p:sp>
        <p:nvSpPr>
          <p:cNvPr id="6" name="TextBox 5">
            <a:extLst>
              <a:ext uri="{FF2B5EF4-FFF2-40B4-BE49-F238E27FC236}">
                <a16:creationId xmlns:a16="http://schemas.microsoft.com/office/drawing/2014/main" id="{D39936FF-6E12-074F-B793-85B59ABC6002}"/>
              </a:ext>
            </a:extLst>
          </p:cNvPr>
          <p:cNvSpPr txBox="1"/>
          <p:nvPr/>
        </p:nvSpPr>
        <p:spPr>
          <a:xfrm>
            <a:off x="2535339" y="4503978"/>
            <a:ext cx="1679945" cy="769441"/>
          </a:xfrm>
          <a:prstGeom prst="rect">
            <a:avLst/>
          </a:prstGeom>
          <a:noFill/>
        </p:spPr>
        <p:txBody>
          <a:bodyPr wrap="square" rtlCol="0">
            <a:spAutoFit/>
          </a:bodyPr>
          <a:lstStyle/>
          <a:p>
            <a:pPr algn="ctr"/>
            <a:r>
              <a:rPr lang="en-US" sz="4400" dirty="0">
                <a:solidFill>
                  <a:schemeClr val="tx2"/>
                </a:solidFill>
                <a:latin typeface="Montserrat" panose="020B0604020202020204" charset="0"/>
                <a:cs typeface="Montserrat" panose="020B0604020202020204" charset="0"/>
              </a:rPr>
              <a:t>15</a:t>
            </a:r>
            <a:r>
              <a:rPr lang="en-US" sz="4400" baseline="30000" dirty="0">
                <a:solidFill>
                  <a:schemeClr val="tx2"/>
                </a:solidFill>
                <a:latin typeface="Montserrat" panose="020B0604020202020204" charset="0"/>
                <a:cs typeface="Montserrat" panose="020B0604020202020204" charset="0"/>
              </a:rPr>
              <a:t>%</a:t>
            </a:r>
          </a:p>
        </p:txBody>
      </p:sp>
      <p:sp>
        <p:nvSpPr>
          <p:cNvPr id="7" name="TextBox 6">
            <a:extLst>
              <a:ext uri="{FF2B5EF4-FFF2-40B4-BE49-F238E27FC236}">
                <a16:creationId xmlns:a16="http://schemas.microsoft.com/office/drawing/2014/main" id="{EB98F751-4F8D-EAFA-BFA0-B6FD4DD6A9E0}"/>
              </a:ext>
            </a:extLst>
          </p:cNvPr>
          <p:cNvSpPr txBox="1"/>
          <p:nvPr/>
        </p:nvSpPr>
        <p:spPr>
          <a:xfrm>
            <a:off x="4250613" y="4495525"/>
            <a:ext cx="1845387" cy="769441"/>
          </a:xfrm>
          <a:prstGeom prst="rect">
            <a:avLst/>
          </a:prstGeom>
          <a:noFill/>
        </p:spPr>
        <p:txBody>
          <a:bodyPr wrap="square" rtlCol="0">
            <a:spAutoFit/>
          </a:bodyPr>
          <a:lstStyle/>
          <a:p>
            <a:pPr algn="ctr"/>
            <a:r>
              <a:rPr lang="en-US" sz="4400" dirty="0">
                <a:solidFill>
                  <a:schemeClr val="accent5"/>
                </a:solidFill>
                <a:latin typeface="Montserrat" panose="020B0604020202020204" charset="0"/>
                <a:cs typeface="Montserrat" panose="020B0604020202020204" charset="0"/>
              </a:rPr>
              <a:t>30</a:t>
            </a:r>
            <a:r>
              <a:rPr lang="en-US" sz="4400" baseline="30000" dirty="0">
                <a:solidFill>
                  <a:schemeClr val="accent5"/>
                </a:solidFill>
                <a:latin typeface="Montserrat" panose="020B0604020202020204" charset="0"/>
                <a:cs typeface="Montserrat" panose="020B0604020202020204" charset="0"/>
              </a:rPr>
              <a:t>%</a:t>
            </a:r>
          </a:p>
        </p:txBody>
      </p:sp>
      <p:sp>
        <p:nvSpPr>
          <p:cNvPr id="8" name="TextBox 7">
            <a:extLst>
              <a:ext uri="{FF2B5EF4-FFF2-40B4-BE49-F238E27FC236}">
                <a16:creationId xmlns:a16="http://schemas.microsoft.com/office/drawing/2014/main" id="{8FBBFD30-99C3-4D4C-0534-4892AC674AD7}"/>
              </a:ext>
            </a:extLst>
          </p:cNvPr>
          <p:cNvSpPr txBox="1"/>
          <p:nvPr/>
        </p:nvSpPr>
        <p:spPr>
          <a:xfrm>
            <a:off x="425673" y="1302568"/>
            <a:ext cx="2048608" cy="584775"/>
          </a:xfrm>
          <a:prstGeom prst="rect">
            <a:avLst/>
          </a:prstGeom>
          <a:noFill/>
        </p:spPr>
        <p:txBody>
          <a:bodyPr wrap="square" rtlCol="0">
            <a:spAutoFit/>
          </a:bodyPr>
          <a:lstStyle/>
          <a:p>
            <a:pPr algn="ctr"/>
            <a:r>
              <a:rPr lang="en-US" sz="1600" b="1" dirty="0">
                <a:solidFill>
                  <a:schemeClr val="accent2"/>
                </a:solidFill>
                <a:latin typeface="Montserrat" panose="020B0604020202020204" charset="0"/>
                <a:cs typeface="Montserrat" panose="020B0604020202020204" charset="0"/>
              </a:rPr>
              <a:t>Reduction in claim frequency</a:t>
            </a:r>
          </a:p>
        </p:txBody>
      </p:sp>
      <p:sp>
        <p:nvSpPr>
          <p:cNvPr id="9" name="TextBox 8">
            <a:extLst>
              <a:ext uri="{FF2B5EF4-FFF2-40B4-BE49-F238E27FC236}">
                <a16:creationId xmlns:a16="http://schemas.microsoft.com/office/drawing/2014/main" id="{612F90B8-27A2-0A8C-3539-791A7A9CD79D}"/>
              </a:ext>
            </a:extLst>
          </p:cNvPr>
          <p:cNvSpPr txBox="1"/>
          <p:nvPr/>
        </p:nvSpPr>
        <p:spPr>
          <a:xfrm>
            <a:off x="2323474" y="1302567"/>
            <a:ext cx="1812236" cy="584775"/>
          </a:xfrm>
          <a:prstGeom prst="rect">
            <a:avLst/>
          </a:prstGeom>
          <a:noFill/>
        </p:spPr>
        <p:txBody>
          <a:bodyPr wrap="square" rtlCol="0">
            <a:spAutoFit/>
          </a:bodyPr>
          <a:lstStyle/>
          <a:p>
            <a:pPr algn="ctr"/>
            <a:r>
              <a:rPr lang="en-US" sz="1600" b="1" dirty="0">
                <a:solidFill>
                  <a:schemeClr val="tx2"/>
                </a:solidFill>
                <a:latin typeface="Montserrat" panose="020B0604020202020204" charset="0"/>
                <a:cs typeface="Montserrat" panose="020B0604020202020204" charset="0"/>
              </a:rPr>
              <a:t>Reduction in claim severity</a:t>
            </a:r>
          </a:p>
        </p:txBody>
      </p:sp>
      <p:sp>
        <p:nvSpPr>
          <p:cNvPr id="10" name="TextBox 9">
            <a:extLst>
              <a:ext uri="{FF2B5EF4-FFF2-40B4-BE49-F238E27FC236}">
                <a16:creationId xmlns:a16="http://schemas.microsoft.com/office/drawing/2014/main" id="{C185844D-B2FD-E671-E582-9E015F9E5C34}"/>
              </a:ext>
            </a:extLst>
          </p:cNvPr>
          <p:cNvSpPr txBox="1"/>
          <p:nvPr/>
        </p:nvSpPr>
        <p:spPr>
          <a:xfrm>
            <a:off x="4203198" y="1302036"/>
            <a:ext cx="1617785" cy="584775"/>
          </a:xfrm>
          <a:prstGeom prst="rect">
            <a:avLst/>
          </a:prstGeom>
          <a:noFill/>
        </p:spPr>
        <p:txBody>
          <a:bodyPr wrap="square" rtlCol="0">
            <a:spAutoFit/>
          </a:bodyPr>
          <a:lstStyle/>
          <a:p>
            <a:pPr algn="ctr"/>
            <a:r>
              <a:rPr lang="en-US" sz="1600" b="1" dirty="0">
                <a:solidFill>
                  <a:schemeClr val="accent5"/>
                </a:solidFill>
                <a:latin typeface="Montserrat" panose="020B0604020202020204" charset="0"/>
                <a:cs typeface="Montserrat" panose="020B0604020202020204" charset="0"/>
              </a:rPr>
              <a:t>Reduction in Turnover</a:t>
            </a:r>
          </a:p>
        </p:txBody>
      </p:sp>
      <p:sp>
        <p:nvSpPr>
          <p:cNvPr id="11" name="Arrow: Down 10">
            <a:extLst>
              <a:ext uri="{FF2B5EF4-FFF2-40B4-BE49-F238E27FC236}">
                <a16:creationId xmlns:a16="http://schemas.microsoft.com/office/drawing/2014/main" id="{AB7AE46E-8082-FECB-C0CB-FD3BB16D0367}"/>
              </a:ext>
            </a:extLst>
          </p:cNvPr>
          <p:cNvSpPr/>
          <p:nvPr/>
        </p:nvSpPr>
        <p:spPr>
          <a:xfrm>
            <a:off x="4441686" y="2022368"/>
            <a:ext cx="1132273" cy="2458602"/>
          </a:xfrm>
          <a:prstGeom prst="downArrow">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2" name="Arrow: Down 11">
            <a:extLst>
              <a:ext uri="{FF2B5EF4-FFF2-40B4-BE49-F238E27FC236}">
                <a16:creationId xmlns:a16="http://schemas.microsoft.com/office/drawing/2014/main" id="{77DC491B-E50A-7776-A80C-C49122933C74}"/>
              </a:ext>
            </a:extLst>
          </p:cNvPr>
          <p:cNvSpPr/>
          <p:nvPr/>
        </p:nvSpPr>
        <p:spPr>
          <a:xfrm>
            <a:off x="883841" y="2014184"/>
            <a:ext cx="1132273" cy="2458602"/>
          </a:xfrm>
          <a:prstGeom prst="downArrow">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Arrow: Down 12">
            <a:extLst>
              <a:ext uri="{FF2B5EF4-FFF2-40B4-BE49-F238E27FC236}">
                <a16:creationId xmlns:a16="http://schemas.microsoft.com/office/drawing/2014/main" id="{EB661262-E38E-3B5A-6092-221BD3F6BAB2}"/>
              </a:ext>
            </a:extLst>
          </p:cNvPr>
          <p:cNvSpPr/>
          <p:nvPr/>
        </p:nvSpPr>
        <p:spPr>
          <a:xfrm>
            <a:off x="2663456" y="2029162"/>
            <a:ext cx="1132273" cy="2458602"/>
          </a:xfrm>
          <a:prstGeom prst="down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4" name="Title 1">
            <a:extLst>
              <a:ext uri="{FF2B5EF4-FFF2-40B4-BE49-F238E27FC236}">
                <a16:creationId xmlns:a16="http://schemas.microsoft.com/office/drawing/2014/main" id="{2DBA6EB2-5FD3-7B85-57A8-158CB48564B5}"/>
              </a:ext>
            </a:extLst>
          </p:cNvPr>
          <p:cNvSpPr txBox="1">
            <a:spLocks/>
          </p:cNvSpPr>
          <p:nvPr/>
        </p:nvSpPr>
        <p:spPr>
          <a:xfrm>
            <a:off x="0" y="313481"/>
            <a:ext cx="12192000" cy="9992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spc="100" dirty="0">
                <a:solidFill>
                  <a:schemeClr val="bg2">
                    <a:lumMod val="50000"/>
                  </a:schemeClr>
                </a:solidFill>
                <a:latin typeface="Aharoni" panose="02010803020104030203" pitchFamily="2" charset="-79"/>
                <a:cs typeface="Aharoni" panose="02010803020104030203" pitchFamily="2" charset="-79"/>
              </a:rPr>
              <a:t>PROVEN RESULTS &amp; BENEFITS</a:t>
            </a:r>
          </a:p>
        </p:txBody>
      </p:sp>
      <p:sp>
        <p:nvSpPr>
          <p:cNvPr id="2" name="TextBox 1">
            <a:extLst>
              <a:ext uri="{FF2B5EF4-FFF2-40B4-BE49-F238E27FC236}">
                <a16:creationId xmlns:a16="http://schemas.microsoft.com/office/drawing/2014/main" id="{BBF4B4A0-67D3-8542-4A7C-F46723C8AF2A}"/>
              </a:ext>
            </a:extLst>
          </p:cNvPr>
          <p:cNvSpPr txBox="1"/>
          <p:nvPr/>
        </p:nvSpPr>
        <p:spPr>
          <a:xfrm>
            <a:off x="6033511" y="1191583"/>
            <a:ext cx="1617785" cy="830997"/>
          </a:xfrm>
          <a:prstGeom prst="rect">
            <a:avLst/>
          </a:prstGeom>
          <a:noFill/>
        </p:spPr>
        <p:txBody>
          <a:bodyPr wrap="square" rtlCol="0">
            <a:spAutoFit/>
          </a:bodyPr>
          <a:lstStyle/>
          <a:p>
            <a:pPr algn="ctr"/>
            <a:r>
              <a:rPr lang="en-US" sz="1600" b="1" dirty="0">
                <a:solidFill>
                  <a:schemeClr val="accent5">
                    <a:lumMod val="50000"/>
                  </a:schemeClr>
                </a:solidFill>
                <a:latin typeface="Montserrat" panose="020B0604020202020204" charset="0"/>
                <a:cs typeface="Montserrat" panose="020B0604020202020204" charset="0"/>
              </a:rPr>
              <a:t>Reduction in Auto Accidents</a:t>
            </a:r>
          </a:p>
        </p:txBody>
      </p:sp>
      <p:sp>
        <p:nvSpPr>
          <p:cNvPr id="3" name="Arrow: Down 2">
            <a:extLst>
              <a:ext uri="{FF2B5EF4-FFF2-40B4-BE49-F238E27FC236}">
                <a16:creationId xmlns:a16="http://schemas.microsoft.com/office/drawing/2014/main" id="{FE83B087-1394-E662-320B-0433A0A74052}"/>
              </a:ext>
            </a:extLst>
          </p:cNvPr>
          <p:cNvSpPr/>
          <p:nvPr/>
        </p:nvSpPr>
        <p:spPr>
          <a:xfrm>
            <a:off x="6219916" y="2035191"/>
            <a:ext cx="1132273" cy="2458602"/>
          </a:xfrm>
          <a:prstGeom prst="downArrow">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5" name="TextBox 14">
            <a:extLst>
              <a:ext uri="{FF2B5EF4-FFF2-40B4-BE49-F238E27FC236}">
                <a16:creationId xmlns:a16="http://schemas.microsoft.com/office/drawing/2014/main" id="{B56A8349-588E-FE20-1488-C4E18309AE71}"/>
              </a:ext>
            </a:extLst>
          </p:cNvPr>
          <p:cNvSpPr txBox="1"/>
          <p:nvPr/>
        </p:nvSpPr>
        <p:spPr>
          <a:xfrm>
            <a:off x="6043893" y="4503538"/>
            <a:ext cx="1845387" cy="769441"/>
          </a:xfrm>
          <a:prstGeom prst="rect">
            <a:avLst/>
          </a:prstGeom>
          <a:noFill/>
        </p:spPr>
        <p:txBody>
          <a:bodyPr wrap="square" rtlCol="0">
            <a:spAutoFit/>
          </a:bodyPr>
          <a:lstStyle/>
          <a:p>
            <a:pPr algn="ctr"/>
            <a:r>
              <a:rPr lang="en-US" sz="4400" dirty="0">
                <a:solidFill>
                  <a:schemeClr val="accent5">
                    <a:lumMod val="50000"/>
                  </a:schemeClr>
                </a:solidFill>
                <a:latin typeface="Montserrat" panose="020B0604020202020204" charset="0"/>
                <a:cs typeface="Montserrat" panose="020B0604020202020204" charset="0"/>
              </a:rPr>
              <a:t>12</a:t>
            </a:r>
            <a:r>
              <a:rPr lang="en-US" sz="4400" baseline="30000" dirty="0">
                <a:solidFill>
                  <a:schemeClr val="accent5">
                    <a:lumMod val="50000"/>
                  </a:schemeClr>
                </a:solidFill>
                <a:latin typeface="Montserrat" panose="020B0604020202020204" charset="0"/>
                <a:cs typeface="Montserrat" panose="020B0604020202020204" charset="0"/>
              </a:rPr>
              <a:t>%</a:t>
            </a:r>
          </a:p>
        </p:txBody>
      </p:sp>
      <p:sp>
        <p:nvSpPr>
          <p:cNvPr id="19" name="Rectangle 18">
            <a:extLst>
              <a:ext uri="{FF2B5EF4-FFF2-40B4-BE49-F238E27FC236}">
                <a16:creationId xmlns:a16="http://schemas.microsoft.com/office/drawing/2014/main" id="{F397023B-391D-51B1-1C27-3E78A052E5F7}"/>
              </a:ext>
            </a:extLst>
          </p:cNvPr>
          <p:cNvSpPr/>
          <p:nvPr/>
        </p:nvSpPr>
        <p:spPr>
          <a:xfrm>
            <a:off x="8209513" y="1886811"/>
            <a:ext cx="923676" cy="85699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mj-lt"/>
              </a:rPr>
              <a:t>Quest Diagnostics Average 4.2%</a:t>
            </a:r>
          </a:p>
        </p:txBody>
      </p:sp>
      <p:sp>
        <p:nvSpPr>
          <p:cNvPr id="20" name="Rectangle 19">
            <a:extLst>
              <a:ext uri="{FF2B5EF4-FFF2-40B4-BE49-F238E27FC236}">
                <a16:creationId xmlns:a16="http://schemas.microsoft.com/office/drawing/2014/main" id="{5EA363D5-2296-A17F-E8DB-0D6FA0235FE7}"/>
              </a:ext>
            </a:extLst>
          </p:cNvPr>
          <p:cNvSpPr/>
          <p:nvPr/>
        </p:nvSpPr>
        <p:spPr>
          <a:xfrm>
            <a:off x="9257755" y="1886811"/>
            <a:ext cx="898224" cy="85699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2"/>
                </a:solidFill>
                <a:latin typeface="+mj-lt"/>
              </a:rPr>
              <a:t>Industry  Average 10%</a:t>
            </a:r>
          </a:p>
        </p:txBody>
      </p:sp>
      <p:sp>
        <p:nvSpPr>
          <p:cNvPr id="21" name="Arrow: Down 20">
            <a:extLst>
              <a:ext uri="{FF2B5EF4-FFF2-40B4-BE49-F238E27FC236}">
                <a16:creationId xmlns:a16="http://schemas.microsoft.com/office/drawing/2014/main" id="{F75D5B4C-CB12-6A2A-0EEE-EF746900C847}"/>
              </a:ext>
            </a:extLst>
          </p:cNvPr>
          <p:cNvSpPr/>
          <p:nvPr/>
        </p:nvSpPr>
        <p:spPr>
          <a:xfrm>
            <a:off x="8374466" y="2919370"/>
            <a:ext cx="675296" cy="1418720"/>
          </a:xfrm>
          <a:prstGeom prst="downArrow">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2" name="Arrow: Down 21">
            <a:extLst>
              <a:ext uri="{FF2B5EF4-FFF2-40B4-BE49-F238E27FC236}">
                <a16:creationId xmlns:a16="http://schemas.microsoft.com/office/drawing/2014/main" id="{DF8A8687-1BBB-FC27-E263-7ED406470491}"/>
              </a:ext>
            </a:extLst>
          </p:cNvPr>
          <p:cNvSpPr/>
          <p:nvPr/>
        </p:nvSpPr>
        <p:spPr>
          <a:xfrm>
            <a:off x="9360706" y="2919371"/>
            <a:ext cx="675296" cy="1418720"/>
          </a:xfrm>
          <a:prstGeom prst="downArrow">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3" name="Rectangle 22">
            <a:extLst>
              <a:ext uri="{FF2B5EF4-FFF2-40B4-BE49-F238E27FC236}">
                <a16:creationId xmlns:a16="http://schemas.microsoft.com/office/drawing/2014/main" id="{4521D102-E00C-34F4-2722-6CECEEEF8B0A}"/>
              </a:ext>
            </a:extLst>
          </p:cNvPr>
          <p:cNvSpPr/>
          <p:nvPr/>
        </p:nvSpPr>
        <p:spPr>
          <a:xfrm>
            <a:off x="9282372" y="4480211"/>
            <a:ext cx="836873" cy="65266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2"/>
                </a:solidFill>
                <a:latin typeface="+mj-lt"/>
              </a:rPr>
              <a:t>Our Clients Average .3%</a:t>
            </a:r>
          </a:p>
        </p:txBody>
      </p:sp>
      <p:sp>
        <p:nvSpPr>
          <p:cNvPr id="24" name="Rectangle 23">
            <a:extLst>
              <a:ext uri="{FF2B5EF4-FFF2-40B4-BE49-F238E27FC236}">
                <a16:creationId xmlns:a16="http://schemas.microsoft.com/office/drawing/2014/main" id="{201D25E8-0CCB-DE3A-217D-6A94FF5FE125}"/>
              </a:ext>
            </a:extLst>
          </p:cNvPr>
          <p:cNvSpPr/>
          <p:nvPr/>
        </p:nvSpPr>
        <p:spPr>
          <a:xfrm>
            <a:off x="8293678" y="4462846"/>
            <a:ext cx="836873" cy="6700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2"/>
                </a:solidFill>
                <a:latin typeface="+mj-lt"/>
              </a:rPr>
              <a:t>Our Clients Average .7%</a:t>
            </a:r>
          </a:p>
        </p:txBody>
      </p:sp>
      <p:sp>
        <p:nvSpPr>
          <p:cNvPr id="25" name="TextBox 24">
            <a:extLst>
              <a:ext uri="{FF2B5EF4-FFF2-40B4-BE49-F238E27FC236}">
                <a16:creationId xmlns:a16="http://schemas.microsoft.com/office/drawing/2014/main" id="{8A0197A2-13BF-B8B2-8490-B6E39CF699C3}"/>
              </a:ext>
            </a:extLst>
          </p:cNvPr>
          <p:cNvSpPr txBox="1"/>
          <p:nvPr/>
        </p:nvSpPr>
        <p:spPr>
          <a:xfrm>
            <a:off x="7687810" y="1391637"/>
            <a:ext cx="2048608" cy="430887"/>
          </a:xfrm>
          <a:prstGeom prst="rect">
            <a:avLst/>
          </a:prstGeom>
          <a:noFill/>
        </p:spPr>
        <p:txBody>
          <a:bodyPr wrap="square" rtlCol="0">
            <a:spAutoFit/>
          </a:bodyPr>
          <a:lstStyle/>
          <a:p>
            <a:pPr algn="ctr"/>
            <a:r>
              <a:rPr lang="en-US" sz="1100" b="1" dirty="0">
                <a:solidFill>
                  <a:schemeClr val="accent2"/>
                </a:solidFill>
                <a:latin typeface="+mj-lt"/>
                <a:cs typeface="Montserrat" panose="020B0604020202020204" charset="0"/>
              </a:rPr>
              <a:t>Failed Drug</a:t>
            </a:r>
          </a:p>
          <a:p>
            <a:pPr algn="ctr"/>
            <a:r>
              <a:rPr lang="en-US" sz="1100" b="1" dirty="0">
                <a:solidFill>
                  <a:schemeClr val="accent2"/>
                </a:solidFill>
                <a:latin typeface="+mj-lt"/>
                <a:cs typeface="Montserrat" panose="020B0604020202020204" charset="0"/>
              </a:rPr>
              <a:t>Screen</a:t>
            </a:r>
          </a:p>
        </p:txBody>
      </p:sp>
      <p:sp>
        <p:nvSpPr>
          <p:cNvPr id="26" name="TextBox 25">
            <a:extLst>
              <a:ext uri="{FF2B5EF4-FFF2-40B4-BE49-F238E27FC236}">
                <a16:creationId xmlns:a16="http://schemas.microsoft.com/office/drawing/2014/main" id="{610E9C13-9397-1158-B51E-F397F927796A}"/>
              </a:ext>
            </a:extLst>
          </p:cNvPr>
          <p:cNvSpPr txBox="1"/>
          <p:nvPr/>
        </p:nvSpPr>
        <p:spPr>
          <a:xfrm>
            <a:off x="8495480" y="1240049"/>
            <a:ext cx="2405748" cy="600164"/>
          </a:xfrm>
          <a:prstGeom prst="rect">
            <a:avLst/>
          </a:prstGeom>
          <a:noFill/>
        </p:spPr>
        <p:txBody>
          <a:bodyPr wrap="square" rtlCol="0">
            <a:spAutoFit/>
          </a:bodyPr>
          <a:lstStyle/>
          <a:p>
            <a:pPr algn="ctr"/>
            <a:r>
              <a:rPr lang="en-US" sz="1100" b="1" dirty="0">
                <a:solidFill>
                  <a:schemeClr val="accent1"/>
                </a:solidFill>
                <a:latin typeface="+mj-lt"/>
                <a:cs typeface="Montserrat" panose="020B0604020202020204" charset="0"/>
              </a:rPr>
              <a:t>Failed </a:t>
            </a:r>
          </a:p>
          <a:p>
            <a:pPr algn="ctr"/>
            <a:r>
              <a:rPr lang="en-US" sz="1100" b="1" dirty="0">
                <a:solidFill>
                  <a:schemeClr val="accent1"/>
                </a:solidFill>
                <a:latin typeface="+mj-lt"/>
                <a:cs typeface="Montserrat" panose="020B0604020202020204" charset="0"/>
              </a:rPr>
              <a:t>Background </a:t>
            </a:r>
          </a:p>
          <a:p>
            <a:pPr algn="ctr"/>
            <a:r>
              <a:rPr lang="en-US" sz="1100" b="1" dirty="0">
                <a:solidFill>
                  <a:schemeClr val="accent1"/>
                </a:solidFill>
                <a:latin typeface="+mj-lt"/>
                <a:cs typeface="Montserrat" panose="020B0604020202020204" charset="0"/>
              </a:rPr>
              <a:t>Screen</a:t>
            </a:r>
          </a:p>
        </p:txBody>
      </p:sp>
    </p:spTree>
    <p:extLst>
      <p:ext uri="{BB962C8B-B14F-4D97-AF65-F5344CB8AC3E}">
        <p14:creationId xmlns:p14="http://schemas.microsoft.com/office/powerpoint/2010/main" val="656733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DBA6EB2-5FD3-7B85-57A8-158CB48564B5}"/>
              </a:ext>
            </a:extLst>
          </p:cNvPr>
          <p:cNvSpPr txBox="1">
            <a:spLocks/>
          </p:cNvSpPr>
          <p:nvPr/>
        </p:nvSpPr>
        <p:spPr>
          <a:xfrm>
            <a:off x="0" y="308960"/>
            <a:ext cx="12192000" cy="9992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spc="100" dirty="0">
                <a:solidFill>
                  <a:schemeClr val="bg2">
                    <a:lumMod val="50000"/>
                  </a:schemeClr>
                </a:solidFill>
              </a:rPr>
              <a:t>WORKING TOGETHER AS A TEAM</a:t>
            </a:r>
          </a:p>
        </p:txBody>
      </p:sp>
      <p:pic>
        <p:nvPicPr>
          <p:cNvPr id="2" name="Picture 1">
            <a:extLst>
              <a:ext uri="{FF2B5EF4-FFF2-40B4-BE49-F238E27FC236}">
                <a16:creationId xmlns:a16="http://schemas.microsoft.com/office/drawing/2014/main" id="{6A11C8F7-AA52-9CBC-3163-DF91AB22B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930" y="1663734"/>
            <a:ext cx="1473126" cy="147351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pic>
      <p:pic>
        <p:nvPicPr>
          <p:cNvPr id="3" name="Picture 2">
            <a:extLst>
              <a:ext uri="{FF2B5EF4-FFF2-40B4-BE49-F238E27FC236}">
                <a16:creationId xmlns:a16="http://schemas.microsoft.com/office/drawing/2014/main" id="{D1B90F56-49D7-BBC1-37A7-03CF3EB97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1850" y="1663734"/>
            <a:ext cx="1464796" cy="1465180"/>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pic>
      <p:pic>
        <p:nvPicPr>
          <p:cNvPr id="15" name="Picture 14">
            <a:extLst>
              <a:ext uri="{FF2B5EF4-FFF2-40B4-BE49-F238E27FC236}">
                <a16:creationId xmlns:a16="http://schemas.microsoft.com/office/drawing/2014/main" id="{28B16E49-4C50-81EF-E151-8C9EB1E25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4825" y="1675282"/>
            <a:ext cx="1441706" cy="1442084"/>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pic>
      <p:sp>
        <p:nvSpPr>
          <p:cNvPr id="16" name="Striped Right Arrow 1">
            <a:extLst>
              <a:ext uri="{FF2B5EF4-FFF2-40B4-BE49-F238E27FC236}">
                <a16:creationId xmlns:a16="http://schemas.microsoft.com/office/drawing/2014/main" id="{FE3AA583-EB80-ADF5-0BC5-2BEDEE558572}"/>
              </a:ext>
            </a:extLst>
          </p:cNvPr>
          <p:cNvSpPr/>
          <p:nvPr/>
        </p:nvSpPr>
        <p:spPr>
          <a:xfrm>
            <a:off x="2420822" y="2021371"/>
            <a:ext cx="976543" cy="828606"/>
          </a:xfrm>
          <a:prstGeom prst="stripedRightArrow">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triped Right Arrow 18">
            <a:extLst>
              <a:ext uri="{FF2B5EF4-FFF2-40B4-BE49-F238E27FC236}">
                <a16:creationId xmlns:a16="http://schemas.microsoft.com/office/drawing/2014/main" id="{B3B83011-83D9-1DE1-9EC0-6C23A4E830D2}"/>
              </a:ext>
            </a:extLst>
          </p:cNvPr>
          <p:cNvSpPr/>
          <p:nvPr/>
        </p:nvSpPr>
        <p:spPr>
          <a:xfrm>
            <a:off x="5451133" y="2029369"/>
            <a:ext cx="976543" cy="828606"/>
          </a:xfrm>
          <a:prstGeom prst="stripedRightArrow">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triped Right Arrow 23">
            <a:extLst>
              <a:ext uri="{FF2B5EF4-FFF2-40B4-BE49-F238E27FC236}">
                <a16:creationId xmlns:a16="http://schemas.microsoft.com/office/drawing/2014/main" id="{F033642A-4840-4F5B-C35D-24E92D56A3D4}"/>
              </a:ext>
            </a:extLst>
          </p:cNvPr>
          <p:cNvSpPr/>
          <p:nvPr/>
        </p:nvSpPr>
        <p:spPr>
          <a:xfrm>
            <a:off x="8329810" y="2018913"/>
            <a:ext cx="976543" cy="828606"/>
          </a:xfrm>
          <a:prstGeom prst="stripedRightArrow">
            <a:avLst/>
          </a:prstGeom>
          <a:solidFill>
            <a:srgbClr val="00206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descr="Image result for happy face emoji">
            <a:extLst>
              <a:ext uri="{FF2B5EF4-FFF2-40B4-BE49-F238E27FC236}">
                <a16:creationId xmlns:a16="http://schemas.microsoft.com/office/drawing/2014/main" id="{418F5C12-C5F4-1F23-0093-9AD0630CE4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3916" y="1663736"/>
            <a:ext cx="1583264" cy="149279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4BED1C9F-75B1-87EE-AB60-F0889323D7FE}"/>
              </a:ext>
            </a:extLst>
          </p:cNvPr>
          <p:cNvGrpSpPr/>
          <p:nvPr/>
        </p:nvGrpSpPr>
        <p:grpSpPr>
          <a:xfrm>
            <a:off x="589349" y="3397658"/>
            <a:ext cx="1987889" cy="1313450"/>
            <a:chOff x="-4219998" y="1196275"/>
            <a:chExt cx="1541015" cy="879840"/>
          </a:xfrm>
          <a:solidFill>
            <a:schemeClr val="accent1">
              <a:lumMod val="75000"/>
            </a:schemeClr>
          </a:solidFill>
        </p:grpSpPr>
        <p:sp>
          <p:nvSpPr>
            <p:cNvPr id="21" name="Rounded Rectangle 6">
              <a:extLst>
                <a:ext uri="{FF2B5EF4-FFF2-40B4-BE49-F238E27FC236}">
                  <a16:creationId xmlns:a16="http://schemas.microsoft.com/office/drawing/2014/main" id="{4D8D657F-1A21-19E7-253B-54B0CDDD9CF9}"/>
                </a:ext>
              </a:extLst>
            </p:cNvPr>
            <p:cNvSpPr/>
            <p:nvPr/>
          </p:nvSpPr>
          <p:spPr>
            <a:xfrm>
              <a:off x="-4219998" y="1196275"/>
              <a:ext cx="1541015" cy="879840"/>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22" name="Rounded Rectangle 4">
              <a:extLst>
                <a:ext uri="{FF2B5EF4-FFF2-40B4-BE49-F238E27FC236}">
                  <a16:creationId xmlns:a16="http://schemas.microsoft.com/office/drawing/2014/main" id="{F8A8B043-8ED3-6C47-2D9F-7581AE6025E2}"/>
                </a:ext>
              </a:extLst>
            </p:cNvPr>
            <p:cNvSpPr/>
            <p:nvPr/>
          </p:nvSpPr>
          <p:spPr>
            <a:xfrm>
              <a:off x="-4177048" y="1239225"/>
              <a:ext cx="1455115" cy="7939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sz="1600" dirty="0">
                  <a:solidFill>
                    <a:schemeClr val="bg1"/>
                  </a:solidFill>
                </a:rPr>
                <a:t>You meet with clients as you always have BUT you let them know you have a unique solution </a:t>
              </a:r>
            </a:p>
          </p:txBody>
        </p:sp>
      </p:grpSp>
      <p:grpSp>
        <p:nvGrpSpPr>
          <p:cNvPr id="23" name="Group 22">
            <a:extLst>
              <a:ext uri="{FF2B5EF4-FFF2-40B4-BE49-F238E27FC236}">
                <a16:creationId xmlns:a16="http://schemas.microsoft.com/office/drawing/2014/main" id="{0DC0FB94-85E2-DF5C-C689-36843D70891F}"/>
              </a:ext>
            </a:extLst>
          </p:cNvPr>
          <p:cNvGrpSpPr/>
          <p:nvPr/>
        </p:nvGrpSpPr>
        <p:grpSpPr>
          <a:xfrm>
            <a:off x="3331813" y="3385089"/>
            <a:ext cx="2072506" cy="1175354"/>
            <a:chOff x="0" y="5"/>
            <a:chExt cx="2062077" cy="1141920"/>
          </a:xfrm>
          <a:solidFill>
            <a:schemeClr val="accent1">
              <a:lumMod val="75000"/>
            </a:schemeClr>
          </a:solidFill>
        </p:grpSpPr>
        <p:sp>
          <p:nvSpPr>
            <p:cNvPr id="24" name="Rounded Rectangle 11">
              <a:extLst>
                <a:ext uri="{FF2B5EF4-FFF2-40B4-BE49-F238E27FC236}">
                  <a16:creationId xmlns:a16="http://schemas.microsoft.com/office/drawing/2014/main" id="{38A52B47-DAAE-BCDF-065C-FFE07E5DF3CE}"/>
                </a:ext>
              </a:extLst>
            </p:cNvPr>
            <p:cNvSpPr/>
            <p:nvPr/>
          </p:nvSpPr>
          <p:spPr>
            <a:xfrm>
              <a:off x="0" y="5"/>
              <a:ext cx="2062077" cy="1141920"/>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A638FC5D-51EC-BE52-3B60-01E57ABA86A2}"/>
                </a:ext>
              </a:extLst>
            </p:cNvPr>
            <p:cNvSpPr/>
            <p:nvPr/>
          </p:nvSpPr>
          <p:spPr>
            <a:xfrm>
              <a:off x="55744" y="55749"/>
              <a:ext cx="1950589" cy="1030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sz="1600" dirty="0">
                  <a:solidFill>
                    <a:schemeClr val="bg1"/>
                  </a:solidFill>
                </a:rPr>
                <a:t>Use our contact info below to schedule a presentation</a:t>
              </a:r>
            </a:p>
          </p:txBody>
        </p:sp>
      </p:grpSp>
      <p:grpSp>
        <p:nvGrpSpPr>
          <p:cNvPr id="26" name="Group 25">
            <a:extLst>
              <a:ext uri="{FF2B5EF4-FFF2-40B4-BE49-F238E27FC236}">
                <a16:creationId xmlns:a16="http://schemas.microsoft.com/office/drawing/2014/main" id="{87FE61C7-6A90-9B02-714F-B5965ACE2A50}"/>
              </a:ext>
            </a:extLst>
          </p:cNvPr>
          <p:cNvGrpSpPr/>
          <p:nvPr/>
        </p:nvGrpSpPr>
        <p:grpSpPr>
          <a:xfrm>
            <a:off x="6335147" y="3336287"/>
            <a:ext cx="2216631" cy="1374821"/>
            <a:chOff x="0" y="7"/>
            <a:chExt cx="2062077" cy="1750320"/>
          </a:xfrm>
          <a:solidFill>
            <a:schemeClr val="accent1">
              <a:lumMod val="75000"/>
            </a:schemeClr>
          </a:solidFill>
        </p:grpSpPr>
        <p:sp>
          <p:nvSpPr>
            <p:cNvPr id="27" name="Rounded Rectangle 15">
              <a:extLst>
                <a:ext uri="{FF2B5EF4-FFF2-40B4-BE49-F238E27FC236}">
                  <a16:creationId xmlns:a16="http://schemas.microsoft.com/office/drawing/2014/main" id="{D7C63F6F-E375-ED13-B1FC-2CABF7A17951}"/>
                </a:ext>
              </a:extLst>
            </p:cNvPr>
            <p:cNvSpPr/>
            <p:nvPr/>
          </p:nvSpPr>
          <p:spPr>
            <a:xfrm>
              <a:off x="0" y="7"/>
              <a:ext cx="2062077" cy="1750320"/>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28" name="Rounded Rectangle 4">
              <a:extLst>
                <a:ext uri="{FF2B5EF4-FFF2-40B4-BE49-F238E27FC236}">
                  <a16:creationId xmlns:a16="http://schemas.microsoft.com/office/drawing/2014/main" id="{5B6AE297-A081-2945-259B-C52A8B76AD7B}"/>
                </a:ext>
              </a:extLst>
            </p:cNvPr>
            <p:cNvSpPr/>
            <p:nvPr/>
          </p:nvSpPr>
          <p:spPr>
            <a:xfrm>
              <a:off x="85444" y="79739"/>
              <a:ext cx="1891189" cy="1579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chemeClr val="bg1"/>
                  </a:solidFill>
                </a:rPr>
                <a:t>Safer Hire Team takes care of presentation,  implementation &amp; training / on-going maintenance etc. </a:t>
              </a:r>
            </a:p>
          </p:txBody>
        </p:sp>
      </p:grpSp>
      <p:grpSp>
        <p:nvGrpSpPr>
          <p:cNvPr id="29" name="Group 28">
            <a:extLst>
              <a:ext uri="{FF2B5EF4-FFF2-40B4-BE49-F238E27FC236}">
                <a16:creationId xmlns:a16="http://schemas.microsoft.com/office/drawing/2014/main" id="{D5FDFC9F-83B2-B134-973E-E046AD1B44DA}"/>
              </a:ext>
            </a:extLst>
          </p:cNvPr>
          <p:cNvGrpSpPr/>
          <p:nvPr/>
        </p:nvGrpSpPr>
        <p:grpSpPr>
          <a:xfrm>
            <a:off x="9306352" y="3346744"/>
            <a:ext cx="2216631" cy="1300248"/>
            <a:chOff x="0" y="7"/>
            <a:chExt cx="2062077" cy="1750320"/>
          </a:xfrm>
          <a:solidFill>
            <a:schemeClr val="accent1">
              <a:lumMod val="75000"/>
            </a:schemeClr>
          </a:solidFill>
        </p:grpSpPr>
        <p:sp>
          <p:nvSpPr>
            <p:cNvPr id="30" name="Rounded Rectangle 21">
              <a:extLst>
                <a:ext uri="{FF2B5EF4-FFF2-40B4-BE49-F238E27FC236}">
                  <a16:creationId xmlns:a16="http://schemas.microsoft.com/office/drawing/2014/main" id="{8AAC7AB7-BD33-5DF6-D634-65FA705D4632}"/>
                </a:ext>
              </a:extLst>
            </p:cNvPr>
            <p:cNvSpPr/>
            <p:nvPr/>
          </p:nvSpPr>
          <p:spPr>
            <a:xfrm>
              <a:off x="0" y="7"/>
              <a:ext cx="2062077" cy="1750320"/>
            </a:xfrm>
            <a:prstGeom prst="roundRect">
              <a:avLst/>
            </a:prstGeom>
            <a:grpFill/>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31" name="Rounded Rectangle 4">
              <a:extLst>
                <a:ext uri="{FF2B5EF4-FFF2-40B4-BE49-F238E27FC236}">
                  <a16:creationId xmlns:a16="http://schemas.microsoft.com/office/drawing/2014/main" id="{4C38B3B7-31A9-F163-B185-CB0FB2B23292}"/>
                </a:ext>
              </a:extLst>
            </p:cNvPr>
            <p:cNvSpPr/>
            <p:nvPr/>
          </p:nvSpPr>
          <p:spPr>
            <a:xfrm>
              <a:off x="85444" y="79739"/>
              <a:ext cx="1891189" cy="15794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ct val="35000"/>
                </a:spcAft>
              </a:pPr>
              <a:r>
                <a:rPr lang="en-US" sz="1700" dirty="0">
                  <a:solidFill>
                    <a:schemeClr val="bg1"/>
                  </a:solidFill>
                </a:rPr>
                <a:t>You look like the hero, by helping your clients.</a:t>
              </a:r>
            </a:p>
            <a:p>
              <a:pPr algn="ctr" defTabSz="755650">
                <a:lnSpc>
                  <a:spcPct val="90000"/>
                </a:lnSpc>
                <a:spcBef>
                  <a:spcPct val="0"/>
                </a:spcBef>
                <a:spcAft>
                  <a:spcPct val="35000"/>
                </a:spcAft>
              </a:pPr>
              <a:r>
                <a:rPr lang="en-US" sz="1700" dirty="0">
                  <a:solidFill>
                    <a:schemeClr val="bg1"/>
                  </a:solidFill>
                </a:rPr>
                <a:t>Life is good! </a:t>
              </a:r>
            </a:p>
          </p:txBody>
        </p:sp>
      </p:grpSp>
      <p:sp>
        <p:nvSpPr>
          <p:cNvPr id="4" name="TextBox 3">
            <a:extLst>
              <a:ext uri="{FF2B5EF4-FFF2-40B4-BE49-F238E27FC236}">
                <a16:creationId xmlns:a16="http://schemas.microsoft.com/office/drawing/2014/main" id="{416E6F18-9C0B-746F-1EC9-5D460C3EC3AF}"/>
              </a:ext>
            </a:extLst>
          </p:cNvPr>
          <p:cNvSpPr txBox="1"/>
          <p:nvPr/>
        </p:nvSpPr>
        <p:spPr>
          <a:xfrm>
            <a:off x="2039922" y="4663000"/>
            <a:ext cx="7798964" cy="646331"/>
          </a:xfrm>
          <a:prstGeom prst="rect">
            <a:avLst/>
          </a:prstGeom>
          <a:noFill/>
        </p:spPr>
        <p:txBody>
          <a:bodyPr wrap="square" rtlCol="0">
            <a:spAutoFit/>
          </a:bodyPr>
          <a:lstStyle/>
          <a:p>
            <a:pPr algn="ctr"/>
            <a:endParaRPr lang="en-US" dirty="0">
              <a:solidFill>
                <a:schemeClr val="tx2"/>
              </a:solidFill>
            </a:endParaRPr>
          </a:p>
          <a:p>
            <a:pPr algn="ctr"/>
            <a:r>
              <a:rPr lang="en-US" dirty="0">
                <a:solidFill>
                  <a:schemeClr val="tx2"/>
                </a:solidFill>
              </a:rPr>
              <a:t>You Don’t have to be the expert. </a:t>
            </a:r>
            <a:r>
              <a:rPr lang="en-US" u="sng" dirty="0">
                <a:solidFill>
                  <a:schemeClr val="tx2"/>
                </a:solidFill>
              </a:rPr>
              <a:t>Make the introduction. Schedule a conversation.</a:t>
            </a:r>
          </a:p>
        </p:txBody>
      </p:sp>
      <p:sp>
        <p:nvSpPr>
          <p:cNvPr id="5" name="TextBox 4">
            <a:extLst>
              <a:ext uri="{FF2B5EF4-FFF2-40B4-BE49-F238E27FC236}">
                <a16:creationId xmlns:a16="http://schemas.microsoft.com/office/drawing/2014/main" id="{251B33C6-A1C5-3CA4-5CEA-286B901B2096}"/>
              </a:ext>
            </a:extLst>
          </p:cNvPr>
          <p:cNvSpPr txBox="1"/>
          <p:nvPr/>
        </p:nvSpPr>
        <p:spPr>
          <a:xfrm>
            <a:off x="2194929" y="5352880"/>
            <a:ext cx="3548968" cy="1138773"/>
          </a:xfrm>
          <a:prstGeom prst="rect">
            <a:avLst/>
          </a:prstGeom>
          <a:noFill/>
        </p:spPr>
        <p:txBody>
          <a:bodyPr wrap="square" rtlCol="0">
            <a:spAutoFit/>
          </a:bodyPr>
          <a:lstStyle/>
          <a:p>
            <a:pPr algn="ctr"/>
            <a:r>
              <a:rPr lang="en-US" b="1" dirty="0">
                <a:solidFill>
                  <a:schemeClr val="tx2"/>
                </a:solidFill>
              </a:rPr>
              <a:t>Luke Slabaugh</a:t>
            </a:r>
          </a:p>
          <a:p>
            <a:pPr algn="ctr"/>
            <a:r>
              <a:rPr lang="en-US" dirty="0">
                <a:solidFill>
                  <a:schemeClr val="tx2"/>
                </a:solidFill>
              </a:rPr>
              <a:t>P: 602.332.5853 </a:t>
            </a:r>
            <a:r>
              <a:rPr lang="en-US" sz="1400" dirty="0">
                <a:solidFill>
                  <a:schemeClr val="tx2"/>
                </a:solidFill>
              </a:rPr>
              <a:t>LSLABAUGH@PROFITABLEHIRES.COM</a:t>
            </a:r>
          </a:p>
          <a:p>
            <a:pPr algn="ctr"/>
            <a:r>
              <a:rPr lang="en-US" dirty="0">
                <a:solidFill>
                  <a:schemeClr val="tx2"/>
                </a:solidFill>
                <a:hlinkClick r:id="rId6"/>
              </a:rPr>
              <a:t>https://calendly.com/luke-calendar</a:t>
            </a:r>
            <a:r>
              <a:rPr lang="en-US" dirty="0">
                <a:solidFill>
                  <a:schemeClr val="tx2"/>
                </a:solidFill>
              </a:rPr>
              <a:t>  </a:t>
            </a:r>
          </a:p>
        </p:txBody>
      </p:sp>
      <p:sp>
        <p:nvSpPr>
          <p:cNvPr id="6" name="TextBox 5">
            <a:extLst>
              <a:ext uri="{FF2B5EF4-FFF2-40B4-BE49-F238E27FC236}">
                <a16:creationId xmlns:a16="http://schemas.microsoft.com/office/drawing/2014/main" id="{D72C6EAD-76BB-C4E0-0826-B8C58512F4B2}"/>
              </a:ext>
            </a:extLst>
          </p:cNvPr>
          <p:cNvSpPr txBox="1"/>
          <p:nvPr/>
        </p:nvSpPr>
        <p:spPr>
          <a:xfrm>
            <a:off x="6203230" y="5346067"/>
            <a:ext cx="3617300" cy="1138773"/>
          </a:xfrm>
          <a:prstGeom prst="rect">
            <a:avLst/>
          </a:prstGeom>
          <a:noFill/>
        </p:spPr>
        <p:txBody>
          <a:bodyPr wrap="square" rtlCol="0">
            <a:spAutoFit/>
          </a:bodyPr>
          <a:lstStyle/>
          <a:p>
            <a:pPr algn="ctr"/>
            <a:r>
              <a:rPr lang="en-US" b="1" dirty="0">
                <a:solidFill>
                  <a:schemeClr val="tx2"/>
                </a:solidFill>
              </a:rPr>
              <a:t>Mark Walker</a:t>
            </a:r>
          </a:p>
          <a:p>
            <a:pPr algn="ctr"/>
            <a:r>
              <a:rPr lang="en-US" dirty="0">
                <a:solidFill>
                  <a:schemeClr val="tx2"/>
                </a:solidFill>
              </a:rPr>
              <a:t>P: 631.617.8303</a:t>
            </a:r>
          </a:p>
          <a:p>
            <a:pPr algn="ctr"/>
            <a:r>
              <a:rPr lang="en-US" sz="1400" dirty="0">
                <a:solidFill>
                  <a:schemeClr val="tx2"/>
                </a:solidFill>
              </a:rPr>
              <a:t>MWALKER@PROFITABLEHIRES.COM</a:t>
            </a:r>
          </a:p>
          <a:p>
            <a:pPr algn="ctr"/>
            <a:r>
              <a:rPr lang="en-US" dirty="0">
                <a:solidFill>
                  <a:schemeClr val="tx2"/>
                </a:solidFill>
                <a:hlinkClick r:id="rId7"/>
              </a:rPr>
              <a:t>https://calendly.com/mark_calendar</a:t>
            </a:r>
            <a:endParaRPr lang="en-US" b="1" dirty="0">
              <a:solidFill>
                <a:schemeClr val="tx2"/>
              </a:solidFill>
            </a:endParaRPr>
          </a:p>
        </p:txBody>
      </p:sp>
    </p:spTree>
    <p:extLst>
      <p:ext uri="{BB962C8B-B14F-4D97-AF65-F5344CB8AC3E}">
        <p14:creationId xmlns:p14="http://schemas.microsoft.com/office/powerpoint/2010/main" val="28826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5349A9-2CAC-83BC-CCC3-C771778A7DC2}"/>
              </a:ext>
            </a:extLst>
          </p:cNvPr>
          <p:cNvSpPr txBox="1"/>
          <p:nvPr/>
        </p:nvSpPr>
        <p:spPr>
          <a:xfrm>
            <a:off x="6221338" y="330941"/>
            <a:ext cx="4840010"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Additional Ways We Can Support You:</a:t>
            </a:r>
          </a:p>
        </p:txBody>
      </p:sp>
      <p:pic>
        <p:nvPicPr>
          <p:cNvPr id="21" name="Picture 20" descr="People at the meeting desk">
            <a:extLst>
              <a:ext uri="{FF2B5EF4-FFF2-40B4-BE49-F238E27FC236}">
                <a16:creationId xmlns:a16="http://schemas.microsoft.com/office/drawing/2014/main" id="{63740B31-CFB0-261D-1872-C24FA0E0BCD9}"/>
              </a:ext>
            </a:extLst>
          </p:cNvPr>
          <p:cNvPicPr>
            <a:picLocks noChangeAspect="1"/>
          </p:cNvPicPr>
          <p:nvPr/>
        </p:nvPicPr>
        <p:blipFill rotWithShape="1">
          <a:blip r:embed="rId2"/>
          <a:srcRect l="20214" r="2961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3ACA6465-C80B-7F1B-36F6-22AC17FD3D78}"/>
              </a:ext>
            </a:extLst>
          </p:cNvPr>
          <p:cNvSpPr txBox="1"/>
          <p:nvPr/>
        </p:nvSpPr>
        <p:spPr>
          <a:xfrm>
            <a:off x="6221338" y="2333297"/>
            <a:ext cx="5819686" cy="3843666"/>
          </a:xfrm>
          <a:prstGeom prst="rect">
            <a:avLst/>
          </a:prstGeom>
        </p:spPr>
        <p:txBody>
          <a:bodyPr vert="horz" lIns="91440" tIns="45720" rIns="91440" bIns="45720" rtlCol="0">
            <a:normAutofit/>
          </a:bodyPr>
          <a:lstStyle/>
          <a:p>
            <a:pPr indent="-228600" fontAlgn="base">
              <a:lnSpc>
                <a:spcPct val="90000"/>
              </a:lnSpc>
              <a:spcBef>
                <a:spcPts val="0"/>
              </a:spcBef>
              <a:spcAft>
                <a:spcPts val="600"/>
              </a:spcAft>
              <a:buFont typeface="Arial" panose="020B0604020202020204" pitchFamily="34" charset="0"/>
              <a:buChar char="•"/>
            </a:pPr>
            <a:r>
              <a:rPr lang="en-US" sz="1600" i="0" u="none" strike="noStrike" dirty="0">
                <a:effectLst/>
              </a:rPr>
              <a:t>Start with high claims/costly clients </a:t>
            </a:r>
            <a:endParaRPr lang="en-US" sz="1600" dirty="0"/>
          </a:p>
          <a:p>
            <a:pPr lvl="2" indent="-228600" fontAlgn="base">
              <a:lnSpc>
                <a:spcPct val="90000"/>
              </a:lnSpc>
              <a:spcAft>
                <a:spcPts val="600"/>
              </a:spcAft>
              <a:buFont typeface="Arial" panose="020B0604020202020204" pitchFamily="34" charset="0"/>
              <a:buChar char="•"/>
            </a:pPr>
            <a:r>
              <a:rPr lang="en-US" sz="1600" i="0" u="none" strike="noStrike" dirty="0">
                <a:effectLst/>
              </a:rPr>
              <a:t>see greatest impact soonest</a:t>
            </a:r>
          </a:p>
          <a:p>
            <a:pPr indent="-228600" fontAlgn="base">
              <a:lnSpc>
                <a:spcPct val="90000"/>
              </a:lnSpc>
              <a:spcBef>
                <a:spcPts val="0"/>
              </a:spcBef>
              <a:spcAft>
                <a:spcPts val="600"/>
              </a:spcAft>
              <a:buFont typeface="Arial" panose="020B0604020202020204" pitchFamily="34" charset="0"/>
              <a:buChar char="•"/>
            </a:pPr>
            <a:r>
              <a:rPr lang="en-US" sz="1600" i="0" u="none" strike="noStrike" dirty="0">
                <a:effectLst/>
              </a:rPr>
              <a:t>20 min. educational webinars for your team, and then clients and   	prospects</a:t>
            </a:r>
          </a:p>
          <a:p>
            <a:pPr indent="-228600" fontAlgn="base">
              <a:lnSpc>
                <a:spcPct val="90000"/>
              </a:lnSpc>
              <a:spcBef>
                <a:spcPts val="0"/>
              </a:spcBef>
              <a:spcAft>
                <a:spcPts val="600"/>
              </a:spcAft>
              <a:buFont typeface="Arial" panose="020B0604020202020204" pitchFamily="34" charset="0"/>
              <a:buChar char="•"/>
            </a:pPr>
            <a:r>
              <a:rPr lang="en-US" sz="1600" i="0" u="none" strike="noStrike" dirty="0">
                <a:effectLst/>
              </a:rPr>
              <a:t>Include Safer Hire in your list of risk-reduction resources on 	websites and portals</a:t>
            </a:r>
          </a:p>
          <a:p>
            <a:pPr indent="-228600" fontAlgn="base">
              <a:lnSpc>
                <a:spcPct val="90000"/>
              </a:lnSpc>
              <a:spcBef>
                <a:spcPts val="0"/>
              </a:spcBef>
              <a:spcAft>
                <a:spcPts val="600"/>
              </a:spcAft>
              <a:buFont typeface="Arial" panose="020B0604020202020204" pitchFamily="34" charset="0"/>
              <a:buChar char="•"/>
            </a:pPr>
            <a:r>
              <a:rPr lang="en-US" sz="1600" i="0" u="none" strike="noStrike" dirty="0">
                <a:effectLst/>
              </a:rPr>
              <a:t>Schedule educational sessions with your client facing risk 	advisors </a:t>
            </a:r>
          </a:p>
          <a:p>
            <a:pPr marL="742950" lvl="1" indent="-228600" fontAlgn="base">
              <a:lnSpc>
                <a:spcPct val="90000"/>
              </a:lnSpc>
              <a:spcBef>
                <a:spcPts val="0"/>
              </a:spcBef>
              <a:spcAft>
                <a:spcPts val="600"/>
              </a:spcAft>
              <a:buFont typeface="Arial" panose="020B0604020202020204" pitchFamily="34" charset="0"/>
              <a:buChar char="•"/>
            </a:pPr>
            <a:r>
              <a:rPr lang="en-US" sz="1600" i="0" u="none" strike="noStrike" dirty="0">
                <a:effectLst/>
              </a:rPr>
              <a:t>This prepares your team to make the simple introduction vs trying to sell Safer Hire themselves</a:t>
            </a:r>
          </a:p>
          <a:p>
            <a:pPr fontAlgn="base">
              <a:lnSpc>
                <a:spcPct val="90000"/>
              </a:lnSpc>
              <a:spcBef>
                <a:spcPts val="0"/>
              </a:spcBef>
              <a:spcAft>
                <a:spcPts val="600"/>
              </a:spcAft>
            </a:pPr>
            <a:endParaRPr lang="en-US" sz="1600" i="0" u="none" strike="noStrike" dirty="0">
              <a:effectLst/>
            </a:endParaRPr>
          </a:p>
          <a:p>
            <a:pPr fontAlgn="base">
              <a:lnSpc>
                <a:spcPct val="90000"/>
              </a:lnSpc>
              <a:spcBef>
                <a:spcPts val="0"/>
              </a:spcBef>
              <a:spcAft>
                <a:spcPts val="600"/>
              </a:spcAft>
            </a:pPr>
            <a:r>
              <a:rPr lang="en-US" sz="1600" i="0" u="none" strike="noStrike" dirty="0">
                <a:effectLst/>
              </a:rPr>
              <a:t>The above are simply suggestions. You know your process and we are here to make you look good so please let me know how we can best serve you.</a:t>
            </a:r>
          </a:p>
        </p:txBody>
      </p:sp>
    </p:spTree>
    <p:extLst>
      <p:ext uri="{BB962C8B-B14F-4D97-AF65-F5344CB8AC3E}">
        <p14:creationId xmlns:p14="http://schemas.microsoft.com/office/powerpoint/2010/main" val="310079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C0C852-2BC1-8555-4CBF-3AB50ED60582}"/>
              </a:ext>
            </a:extLst>
          </p:cNvPr>
          <p:cNvSpPr txBox="1"/>
          <p:nvPr/>
        </p:nvSpPr>
        <p:spPr>
          <a:xfrm>
            <a:off x="601866" y="513156"/>
            <a:ext cx="9630561" cy="523220"/>
          </a:xfrm>
          <a:prstGeom prst="rect">
            <a:avLst/>
          </a:prstGeom>
          <a:noFill/>
        </p:spPr>
        <p:txBody>
          <a:bodyPr wrap="square" rtlCol="0">
            <a:spAutoFit/>
          </a:bodyPr>
          <a:lstStyle/>
          <a:p>
            <a:r>
              <a:rPr lang="en-US" sz="2800" b="1" dirty="0"/>
              <a:t>Additional Resources Available Upon Request</a:t>
            </a:r>
          </a:p>
        </p:txBody>
      </p:sp>
      <p:pic>
        <p:nvPicPr>
          <p:cNvPr id="4" name="Picture 3" descr="A screenshot of a web page&#10;&#10;Description automatically generated">
            <a:extLst>
              <a:ext uri="{FF2B5EF4-FFF2-40B4-BE49-F238E27FC236}">
                <a16:creationId xmlns:a16="http://schemas.microsoft.com/office/drawing/2014/main" id="{F6C6BCE9-E5B1-EB1F-9A66-3DD9B6DA5F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244" r="28352"/>
          <a:stretch/>
        </p:blipFill>
        <p:spPr>
          <a:xfrm>
            <a:off x="601866" y="1276341"/>
            <a:ext cx="2781967" cy="3605307"/>
          </a:xfrm>
          <a:prstGeom prst="rect">
            <a:avLst/>
          </a:prstGeom>
        </p:spPr>
      </p:pic>
      <p:pic>
        <p:nvPicPr>
          <p:cNvPr id="6" name="Picture 5" descr="A screenshot of a document&#10;&#10;Description automatically generated">
            <a:extLst>
              <a:ext uri="{FF2B5EF4-FFF2-40B4-BE49-F238E27FC236}">
                <a16:creationId xmlns:a16="http://schemas.microsoft.com/office/drawing/2014/main" id="{BDB25D92-C2D8-F2A8-F2F5-70BA81F1DE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324" r="28192"/>
          <a:stretch/>
        </p:blipFill>
        <p:spPr>
          <a:xfrm>
            <a:off x="3596855" y="2262223"/>
            <a:ext cx="2781967" cy="3598692"/>
          </a:xfrm>
          <a:prstGeom prst="rect">
            <a:avLst/>
          </a:prstGeom>
        </p:spPr>
      </p:pic>
      <p:pic>
        <p:nvPicPr>
          <p:cNvPr id="9" name="Picture 8" descr="A screenshot of a computer screen&#10;&#10;Description automatically generated">
            <a:extLst>
              <a:ext uri="{FF2B5EF4-FFF2-40B4-BE49-F238E27FC236}">
                <a16:creationId xmlns:a16="http://schemas.microsoft.com/office/drawing/2014/main" id="{AD173E65-7B48-7EE2-6807-91B40BECBD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165" r="28192"/>
          <a:stretch/>
        </p:blipFill>
        <p:spPr>
          <a:xfrm>
            <a:off x="6541566" y="1272786"/>
            <a:ext cx="2781967" cy="3585534"/>
          </a:xfrm>
          <a:prstGeom prst="rect">
            <a:avLst/>
          </a:prstGeom>
        </p:spPr>
      </p:pic>
      <p:pic>
        <p:nvPicPr>
          <p:cNvPr id="13" name="Picture 12" descr="A close up of a paper&#10;&#10;Description automatically generated">
            <a:extLst>
              <a:ext uri="{FF2B5EF4-FFF2-40B4-BE49-F238E27FC236}">
                <a16:creationId xmlns:a16="http://schemas.microsoft.com/office/drawing/2014/main" id="{B62DD0BE-FA24-8223-06CD-8928A28B519D}"/>
              </a:ext>
            </a:extLst>
          </p:cNvPr>
          <p:cNvPicPr>
            <a:picLocks noChangeAspect="1"/>
          </p:cNvPicPr>
          <p:nvPr/>
        </p:nvPicPr>
        <p:blipFill rotWithShape="1">
          <a:blip r:embed="rId5">
            <a:extLst>
              <a:ext uri="{28A0092B-C50C-407E-A947-70E740481C1C}">
                <a14:useLocalDpi xmlns:a14="http://schemas.microsoft.com/office/drawing/2010/main" val="0"/>
              </a:ext>
            </a:extLst>
          </a:blip>
          <a:srcRect l="38457" r="38484"/>
          <a:stretch/>
        </p:blipFill>
        <p:spPr>
          <a:xfrm>
            <a:off x="9503066" y="457265"/>
            <a:ext cx="1912052" cy="4664348"/>
          </a:xfrm>
          <a:prstGeom prst="rect">
            <a:avLst/>
          </a:prstGeom>
        </p:spPr>
      </p:pic>
      <p:sp>
        <p:nvSpPr>
          <p:cNvPr id="14" name="TextBox 13">
            <a:extLst>
              <a:ext uri="{FF2B5EF4-FFF2-40B4-BE49-F238E27FC236}">
                <a16:creationId xmlns:a16="http://schemas.microsoft.com/office/drawing/2014/main" id="{E35397A0-808B-592F-F17C-1CC14356D41F}"/>
              </a:ext>
            </a:extLst>
          </p:cNvPr>
          <p:cNvSpPr txBox="1"/>
          <p:nvPr/>
        </p:nvSpPr>
        <p:spPr>
          <a:xfrm>
            <a:off x="3827342" y="1687971"/>
            <a:ext cx="2140085" cy="461665"/>
          </a:xfrm>
          <a:prstGeom prst="rect">
            <a:avLst/>
          </a:prstGeom>
          <a:noFill/>
        </p:spPr>
        <p:txBody>
          <a:bodyPr wrap="square" rtlCol="0">
            <a:spAutoFit/>
          </a:bodyPr>
          <a:lstStyle/>
          <a:p>
            <a:pPr algn="ctr"/>
            <a:r>
              <a:rPr lang="en-US" sz="2400" b="1" dirty="0"/>
              <a:t>Case Studies</a:t>
            </a:r>
          </a:p>
        </p:txBody>
      </p:sp>
      <p:sp>
        <p:nvSpPr>
          <p:cNvPr id="15" name="TextBox 14">
            <a:extLst>
              <a:ext uri="{FF2B5EF4-FFF2-40B4-BE49-F238E27FC236}">
                <a16:creationId xmlns:a16="http://schemas.microsoft.com/office/drawing/2014/main" id="{D364003E-D4A0-A540-49D2-921CE6942EC0}"/>
              </a:ext>
            </a:extLst>
          </p:cNvPr>
          <p:cNvSpPr txBox="1"/>
          <p:nvPr/>
        </p:nvSpPr>
        <p:spPr>
          <a:xfrm>
            <a:off x="964691" y="4977854"/>
            <a:ext cx="2140085" cy="461665"/>
          </a:xfrm>
          <a:prstGeom prst="rect">
            <a:avLst/>
          </a:prstGeom>
          <a:noFill/>
        </p:spPr>
        <p:txBody>
          <a:bodyPr wrap="square" rtlCol="0">
            <a:spAutoFit/>
          </a:bodyPr>
          <a:lstStyle/>
          <a:p>
            <a:pPr algn="ctr"/>
            <a:r>
              <a:rPr lang="en-US" sz="2400" b="1" dirty="0"/>
              <a:t>Overviews</a:t>
            </a:r>
          </a:p>
        </p:txBody>
      </p:sp>
      <p:sp>
        <p:nvSpPr>
          <p:cNvPr id="16" name="TextBox 15">
            <a:extLst>
              <a:ext uri="{FF2B5EF4-FFF2-40B4-BE49-F238E27FC236}">
                <a16:creationId xmlns:a16="http://schemas.microsoft.com/office/drawing/2014/main" id="{A8F6C072-9B8A-6B16-1E6D-793AC93B4954}"/>
              </a:ext>
            </a:extLst>
          </p:cNvPr>
          <p:cNvSpPr txBox="1"/>
          <p:nvPr/>
        </p:nvSpPr>
        <p:spPr>
          <a:xfrm>
            <a:off x="6870901" y="4977853"/>
            <a:ext cx="2273099" cy="461665"/>
          </a:xfrm>
          <a:prstGeom prst="rect">
            <a:avLst/>
          </a:prstGeom>
          <a:noFill/>
        </p:spPr>
        <p:txBody>
          <a:bodyPr wrap="square" rtlCol="0">
            <a:spAutoFit/>
          </a:bodyPr>
          <a:lstStyle/>
          <a:p>
            <a:pPr algn="ctr"/>
            <a:r>
              <a:rPr lang="en-US" sz="2400" b="1" dirty="0"/>
              <a:t>Platform Demos</a:t>
            </a:r>
          </a:p>
        </p:txBody>
      </p:sp>
      <p:sp>
        <p:nvSpPr>
          <p:cNvPr id="3" name="TextBox 2">
            <a:extLst>
              <a:ext uri="{FF2B5EF4-FFF2-40B4-BE49-F238E27FC236}">
                <a16:creationId xmlns:a16="http://schemas.microsoft.com/office/drawing/2014/main" id="{2660E963-7475-7B86-F6C5-D4DB25F7ADDA}"/>
              </a:ext>
            </a:extLst>
          </p:cNvPr>
          <p:cNvSpPr txBox="1"/>
          <p:nvPr/>
        </p:nvSpPr>
        <p:spPr>
          <a:xfrm>
            <a:off x="9456096" y="5100775"/>
            <a:ext cx="1063698" cy="307777"/>
          </a:xfrm>
          <a:prstGeom prst="rect">
            <a:avLst/>
          </a:prstGeom>
          <a:noFill/>
        </p:spPr>
        <p:txBody>
          <a:bodyPr wrap="square" rtlCol="0">
            <a:spAutoFit/>
          </a:bodyPr>
          <a:lstStyle/>
          <a:p>
            <a:pPr algn="ctr"/>
            <a:r>
              <a:rPr lang="en-US" sz="1400" b="1" dirty="0"/>
              <a:t>And more…</a:t>
            </a:r>
          </a:p>
        </p:txBody>
      </p:sp>
    </p:spTree>
    <p:extLst>
      <p:ext uri="{BB962C8B-B14F-4D97-AF65-F5344CB8AC3E}">
        <p14:creationId xmlns:p14="http://schemas.microsoft.com/office/powerpoint/2010/main" val="2622115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229630" y="805217"/>
            <a:ext cx="8266372" cy="2246769"/>
          </a:xfrm>
          <a:prstGeom prst="rect">
            <a:avLst/>
          </a:prstGeom>
          <a:noFill/>
        </p:spPr>
        <p:txBody>
          <a:bodyPr wrap="square" rtlCol="0">
            <a:spAutoFit/>
          </a:bodyPr>
          <a:lstStyle/>
          <a:p>
            <a:r>
              <a:rPr lang="en-US" sz="1400" b="1" dirty="0">
                <a:solidFill>
                  <a:schemeClr val="accent2"/>
                </a:solidFill>
              </a:rPr>
              <a:t>What is Safer Hire:</a:t>
            </a:r>
          </a:p>
          <a:p>
            <a:r>
              <a:rPr lang="en-US" sz="1400" dirty="0"/>
              <a:t>Safer Hire is a 9 min. pre-hire screen and is a </a:t>
            </a:r>
            <a:r>
              <a:rPr lang="en-US" sz="1400" b="1" dirty="0"/>
              <a:t>highly-reliable, cost-effective Pre-Claim Risk Management Tool. </a:t>
            </a:r>
            <a:r>
              <a:rPr lang="en-US" sz="1400" dirty="0"/>
              <a:t>Used to identify candidates who  are high risk for claims. Organizations are then able to avoid making costly hires impacting; Workers Comp, Turnover, Employee Conflict Issues, Lost Productivity, and more.</a:t>
            </a:r>
          </a:p>
          <a:p>
            <a:endParaRPr lang="en-US" sz="1400" b="1" dirty="0"/>
          </a:p>
          <a:p>
            <a:r>
              <a:rPr lang="en-US" sz="1400" b="1" dirty="0">
                <a:solidFill>
                  <a:schemeClr val="accent2"/>
                </a:solidFill>
              </a:rPr>
              <a:t>How Does Safer Hire Work: </a:t>
            </a:r>
          </a:p>
          <a:p>
            <a:r>
              <a:rPr lang="en-US" sz="1400" dirty="0"/>
              <a:t>By identifying candidates with an entitlement attitude and skewed values,  employers can avoid hiring those candidates who are high risk for claims and safety incidents. On average, clients using testing such as Safer Hire see a </a:t>
            </a:r>
            <a:r>
              <a:rPr lang="en-US" sz="1400" b="1" dirty="0"/>
              <a:t>reduction in WC claim frequency by 42%, WC claim severity by 15% and employee turnover by 30%. Average Return on Investment is 8:1! </a:t>
            </a:r>
          </a:p>
        </p:txBody>
      </p:sp>
      <p:sp>
        <p:nvSpPr>
          <p:cNvPr id="58" name="Rectangle 57"/>
          <p:cNvSpPr/>
          <p:nvPr/>
        </p:nvSpPr>
        <p:spPr>
          <a:xfrm>
            <a:off x="219569" y="3429000"/>
            <a:ext cx="4229514" cy="3231654"/>
          </a:xfrm>
          <a:prstGeom prst="rect">
            <a:avLst/>
          </a:prstGeom>
          <a:solidFill>
            <a:schemeClr val="accent6">
              <a:lumMod val="40000"/>
              <a:lumOff val="60000"/>
            </a:schemeClr>
          </a:solidFill>
          <a:ln>
            <a:solidFill>
              <a:schemeClr val="accent1"/>
            </a:solidFill>
          </a:ln>
        </p:spPr>
        <p:txBody>
          <a:bodyPr wrap="square">
            <a:spAutoFit/>
          </a:bodyPr>
          <a:lstStyle/>
          <a:p>
            <a:r>
              <a:rPr lang="en-US" sz="1200" b="1" dirty="0"/>
              <a:t>Problems Safer Hire Solves for:</a:t>
            </a:r>
            <a:endParaRPr lang="en-US" sz="1200" dirty="0"/>
          </a:p>
          <a:p>
            <a:pPr marL="285750" indent="-285750">
              <a:buFont typeface="Arial" panose="020B0604020202020204" pitchFamily="34" charset="0"/>
              <a:buChar char="•"/>
            </a:pPr>
            <a:r>
              <a:rPr lang="en-US" sz="1200" dirty="0"/>
              <a:t>High Turnover</a:t>
            </a:r>
          </a:p>
          <a:p>
            <a:pPr marL="285750" indent="-285750">
              <a:buFont typeface="Arial" panose="020B0604020202020204" pitchFamily="34" charset="0"/>
              <a:buChar char="•"/>
            </a:pPr>
            <a:r>
              <a:rPr lang="en-US" sz="1200" dirty="0"/>
              <a:t>High Workers Comp Claims (Frequency &amp; Severity)</a:t>
            </a:r>
          </a:p>
          <a:p>
            <a:pPr marL="285750" indent="-285750">
              <a:buFont typeface="Arial" panose="020B0604020202020204" pitchFamily="34" charset="0"/>
              <a:buChar char="•"/>
            </a:pPr>
            <a:r>
              <a:rPr lang="en-US" sz="1200" dirty="0"/>
              <a:t>High Safety Incidents</a:t>
            </a:r>
          </a:p>
          <a:p>
            <a:pPr marL="285750" indent="-285750">
              <a:buFont typeface="Arial" panose="020B0604020202020204" pitchFamily="34" charset="0"/>
              <a:buChar char="•"/>
            </a:pPr>
            <a:r>
              <a:rPr lang="en-US" sz="1200" dirty="0"/>
              <a:t>Poor Employee Behavior</a:t>
            </a:r>
          </a:p>
          <a:p>
            <a:pPr marL="285750" indent="-285750">
              <a:buFont typeface="Arial" panose="020B0604020202020204" pitchFamily="34" charset="0"/>
              <a:buChar char="•"/>
            </a:pPr>
            <a:r>
              <a:rPr lang="en-US" sz="1200" dirty="0"/>
              <a:t>Low Productivity</a:t>
            </a:r>
          </a:p>
          <a:p>
            <a:pPr lvl="0"/>
            <a:endParaRPr lang="en-US" sz="1200" dirty="0"/>
          </a:p>
          <a:p>
            <a:r>
              <a:rPr lang="en-US" sz="1200" b="1" dirty="0"/>
              <a:t>What Industries Are Best Suited for Safer Hire:</a:t>
            </a:r>
            <a:endParaRPr lang="en-US" sz="1200" dirty="0"/>
          </a:p>
          <a:p>
            <a:r>
              <a:rPr lang="en-US" sz="1200" dirty="0"/>
              <a:t>Safer Hire is not industry or position specific.  It can be used by anyone experiencing the “problems” identified above. Below are industries where the greatest successes have been realized:</a:t>
            </a:r>
          </a:p>
          <a:p>
            <a:pPr marL="285750" indent="-285750">
              <a:buFont typeface="Arial" panose="020B0604020202020204" pitchFamily="34" charset="0"/>
              <a:buChar char="•"/>
            </a:pPr>
            <a:r>
              <a:rPr lang="en-US" sz="1200" dirty="0"/>
              <a:t>Hospitality/Food &amp; Beverage</a:t>
            </a:r>
          </a:p>
          <a:p>
            <a:pPr marL="285750" indent="-285750">
              <a:buFont typeface="Arial" panose="020B0604020202020204" pitchFamily="34" charset="0"/>
              <a:buChar char="•"/>
            </a:pPr>
            <a:r>
              <a:rPr lang="en-US" sz="1200" dirty="0"/>
              <a:t>Construction </a:t>
            </a:r>
          </a:p>
          <a:p>
            <a:pPr marL="285750" indent="-285750">
              <a:buFont typeface="Arial" panose="020B0604020202020204" pitchFamily="34" charset="0"/>
              <a:buChar char="•"/>
            </a:pPr>
            <a:r>
              <a:rPr lang="en-US" sz="1200" dirty="0"/>
              <a:t>Manufacturing</a:t>
            </a:r>
          </a:p>
          <a:p>
            <a:pPr marL="285750" indent="-285750">
              <a:buFont typeface="Arial" panose="020B0604020202020204" pitchFamily="34" charset="0"/>
              <a:buChar char="•"/>
            </a:pPr>
            <a:r>
              <a:rPr lang="en-US" sz="1200" dirty="0"/>
              <a:t>Senior Living / Healthcare</a:t>
            </a:r>
          </a:p>
          <a:p>
            <a:pPr marL="285750" indent="-285750">
              <a:buFont typeface="Arial" panose="020B0604020202020204" pitchFamily="34" charset="0"/>
              <a:buChar char="•"/>
            </a:pPr>
            <a:r>
              <a:rPr lang="en-US" sz="1200" dirty="0"/>
              <a:t>Retail</a:t>
            </a:r>
          </a:p>
          <a:p>
            <a:pPr marL="285750" indent="-285750">
              <a:buFont typeface="Arial" panose="020B0604020202020204" pitchFamily="34" charset="0"/>
              <a:buChar char="•"/>
            </a:pPr>
            <a:r>
              <a:rPr lang="en-US" sz="1200" dirty="0"/>
              <a:t>Agriculture                      </a:t>
            </a:r>
          </a:p>
        </p:txBody>
      </p:sp>
      <p:pic>
        <p:nvPicPr>
          <p:cNvPr id="4" name="Picture 3">
            <a:extLst>
              <a:ext uri="{FF2B5EF4-FFF2-40B4-BE49-F238E27FC236}">
                <a16:creationId xmlns:a16="http://schemas.microsoft.com/office/drawing/2014/main" id="{BCDDA958-EEED-2B84-9D6A-14C97634EBA0}"/>
              </a:ext>
            </a:extLst>
          </p:cNvPr>
          <p:cNvPicPr>
            <a:picLocks noChangeAspect="1"/>
          </p:cNvPicPr>
          <p:nvPr/>
        </p:nvPicPr>
        <p:blipFill>
          <a:blip r:embed="rId3"/>
          <a:stretch>
            <a:fillRect/>
          </a:stretch>
        </p:blipFill>
        <p:spPr>
          <a:xfrm>
            <a:off x="6794931" y="3769261"/>
            <a:ext cx="5270021" cy="2964387"/>
          </a:xfrm>
          <a:prstGeom prst="rect">
            <a:avLst/>
          </a:prstGeom>
        </p:spPr>
      </p:pic>
      <p:sp>
        <p:nvSpPr>
          <p:cNvPr id="5" name="Title 1">
            <a:extLst>
              <a:ext uri="{FF2B5EF4-FFF2-40B4-BE49-F238E27FC236}">
                <a16:creationId xmlns:a16="http://schemas.microsoft.com/office/drawing/2014/main" id="{1E6C8AE2-6751-0E56-469F-2B950C65A267}"/>
              </a:ext>
            </a:extLst>
          </p:cNvPr>
          <p:cNvSpPr txBox="1">
            <a:spLocks/>
          </p:cNvSpPr>
          <p:nvPr/>
        </p:nvSpPr>
        <p:spPr>
          <a:xfrm>
            <a:off x="0" y="-78001"/>
            <a:ext cx="12192000" cy="9992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spc="100" dirty="0">
                <a:solidFill>
                  <a:schemeClr val="bg2">
                    <a:lumMod val="50000"/>
                  </a:schemeClr>
                </a:solidFill>
              </a:rPr>
              <a:t>Safer Hire on One Page</a:t>
            </a:r>
          </a:p>
        </p:txBody>
      </p:sp>
      <p:pic>
        <p:nvPicPr>
          <p:cNvPr id="14" name="Picture 13">
            <a:extLst>
              <a:ext uri="{FF2B5EF4-FFF2-40B4-BE49-F238E27FC236}">
                <a16:creationId xmlns:a16="http://schemas.microsoft.com/office/drawing/2014/main" id="{EA913EBE-DA7F-89E1-FB08-1CEDA8F772E8}"/>
              </a:ext>
            </a:extLst>
          </p:cNvPr>
          <p:cNvPicPr>
            <a:picLocks noChangeAspect="1"/>
          </p:cNvPicPr>
          <p:nvPr/>
        </p:nvPicPr>
        <p:blipFill rotWithShape="1">
          <a:blip r:embed="rId4"/>
          <a:srcRect l="26420" t="17114" r="26716" b="2449"/>
          <a:stretch/>
        </p:blipFill>
        <p:spPr>
          <a:xfrm>
            <a:off x="4786491" y="4379191"/>
            <a:ext cx="1644938" cy="1588143"/>
          </a:xfrm>
          <a:prstGeom prst="rect">
            <a:avLst/>
          </a:prstGeom>
        </p:spPr>
      </p:pic>
      <p:sp>
        <p:nvSpPr>
          <p:cNvPr id="16" name="TextBox 15">
            <a:extLst>
              <a:ext uri="{FF2B5EF4-FFF2-40B4-BE49-F238E27FC236}">
                <a16:creationId xmlns:a16="http://schemas.microsoft.com/office/drawing/2014/main" id="{A625C1EA-FB0C-9148-2FBD-214F20EF78D1}"/>
              </a:ext>
            </a:extLst>
          </p:cNvPr>
          <p:cNvSpPr txBox="1"/>
          <p:nvPr/>
        </p:nvSpPr>
        <p:spPr>
          <a:xfrm>
            <a:off x="4552854" y="5963289"/>
            <a:ext cx="2319754" cy="7703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200" dirty="0">
                <a:solidFill>
                  <a:schemeClr val="bg2">
                    <a:lumMod val="50000"/>
                  </a:schemeClr>
                </a:solidFill>
              </a:rPr>
              <a:t>Counter-Productive Behaviors</a:t>
            </a:r>
          </a:p>
          <a:p>
            <a:pPr indent="-228600">
              <a:lnSpc>
                <a:spcPct val="90000"/>
              </a:lnSpc>
              <a:spcAft>
                <a:spcPts val="600"/>
              </a:spcAft>
              <a:buFont typeface="Arial" panose="020B0604020202020204" pitchFamily="34" charset="0"/>
              <a:buChar char="•"/>
            </a:pPr>
            <a:r>
              <a:rPr lang="en-US" sz="1200" dirty="0">
                <a:solidFill>
                  <a:schemeClr val="bg2">
                    <a:lumMod val="50000"/>
                  </a:schemeClr>
                </a:solidFill>
              </a:rPr>
              <a:t>Skewed Value Systems</a:t>
            </a:r>
          </a:p>
          <a:p>
            <a:pPr indent="-228600">
              <a:lnSpc>
                <a:spcPct val="90000"/>
              </a:lnSpc>
              <a:spcAft>
                <a:spcPts val="600"/>
              </a:spcAft>
              <a:buFont typeface="Arial" panose="020B0604020202020204" pitchFamily="34" charset="0"/>
              <a:buChar char="•"/>
            </a:pPr>
            <a:r>
              <a:rPr lang="en-US" sz="1200" b="1" dirty="0">
                <a:solidFill>
                  <a:srgbClr val="FF0000"/>
                </a:solidFill>
              </a:rPr>
              <a:t>Entitlement Attitude</a:t>
            </a:r>
          </a:p>
        </p:txBody>
      </p:sp>
      <p:sp>
        <p:nvSpPr>
          <p:cNvPr id="17" name="Title 1">
            <a:extLst>
              <a:ext uri="{FF2B5EF4-FFF2-40B4-BE49-F238E27FC236}">
                <a16:creationId xmlns:a16="http://schemas.microsoft.com/office/drawing/2014/main" id="{E73BCBCB-4D20-1C8B-AD99-C6404EFAC007}"/>
              </a:ext>
            </a:extLst>
          </p:cNvPr>
          <p:cNvSpPr txBox="1">
            <a:spLocks/>
          </p:cNvSpPr>
          <p:nvPr/>
        </p:nvSpPr>
        <p:spPr>
          <a:xfrm>
            <a:off x="4656626" y="4045631"/>
            <a:ext cx="1904668" cy="333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spc="100" dirty="0">
                <a:solidFill>
                  <a:schemeClr val="bg2">
                    <a:lumMod val="50000"/>
                  </a:schemeClr>
                </a:solidFill>
              </a:rPr>
              <a:t>5 Factors = Entitlement</a:t>
            </a:r>
          </a:p>
        </p:txBody>
      </p:sp>
      <p:sp>
        <p:nvSpPr>
          <p:cNvPr id="20" name="TextBox 19">
            <a:extLst>
              <a:ext uri="{FF2B5EF4-FFF2-40B4-BE49-F238E27FC236}">
                <a16:creationId xmlns:a16="http://schemas.microsoft.com/office/drawing/2014/main" id="{D00807B9-4828-8530-AFDC-9307A32F4F69}"/>
              </a:ext>
            </a:extLst>
          </p:cNvPr>
          <p:cNvSpPr txBox="1"/>
          <p:nvPr/>
        </p:nvSpPr>
        <p:spPr>
          <a:xfrm>
            <a:off x="9278938" y="253861"/>
            <a:ext cx="2411709" cy="2833724"/>
          </a:xfrm>
          <a:prstGeom prst="rect">
            <a:avLst/>
          </a:prstGeom>
          <a:noFill/>
        </p:spPr>
        <p:txBody>
          <a:bodyPr wrap="square">
            <a:spAutoFit/>
          </a:bodyPr>
          <a:lstStyle/>
          <a:p>
            <a:pPr>
              <a:lnSpc>
                <a:spcPct val="150000"/>
              </a:lnSpc>
            </a:pPr>
            <a:r>
              <a:rPr lang="en-US" sz="1200" b="1" u="sng" dirty="0">
                <a:solidFill>
                  <a:schemeClr val="accent1"/>
                </a:solidFill>
                <a:latin typeface="Calibri" panose="020F0502020204030204" pitchFamily="34" charset="0"/>
                <a:cs typeface="Calibri" panose="020F0502020204030204" pitchFamily="34" charset="0"/>
              </a:rPr>
              <a:t>Fast Facts</a:t>
            </a:r>
          </a:p>
          <a:p>
            <a:pPr>
              <a:lnSpc>
                <a:spcPct val="150000"/>
              </a:lnSpc>
            </a:pPr>
            <a:r>
              <a:rPr lang="en-US" sz="1200" dirty="0">
                <a:solidFill>
                  <a:schemeClr val="accent1"/>
                </a:solidFill>
                <a:latin typeface="Calibri" panose="020F0502020204030204" pitchFamily="34" charset="0"/>
                <a:cs typeface="Calibri" panose="020F0502020204030204" pitchFamily="34" charset="0"/>
              </a:rPr>
              <a:t>&lt;9 min., 56 questions</a:t>
            </a:r>
            <a:endParaRPr lang="en-US" sz="1200" b="1" dirty="0">
              <a:solidFill>
                <a:schemeClr val="accent1"/>
              </a:solidFill>
              <a:latin typeface="Calibri" panose="020F0502020204030204" pitchFamily="34" charset="0"/>
              <a:cs typeface="Calibri" panose="020F0502020204030204" pitchFamily="34" charset="0"/>
            </a:endParaRPr>
          </a:p>
          <a:p>
            <a:pPr>
              <a:lnSpc>
                <a:spcPct val="150000"/>
              </a:lnSpc>
            </a:pPr>
            <a:r>
              <a:rPr lang="en-US" sz="1200" dirty="0">
                <a:solidFill>
                  <a:schemeClr val="accent1"/>
                </a:solidFill>
                <a:latin typeface="Calibri" panose="020F0502020204030204" pitchFamily="34" charset="0"/>
                <a:cs typeface="Calibri" panose="020F0502020204030204" pitchFamily="34" charset="0"/>
              </a:rPr>
              <a:t> 5</a:t>
            </a:r>
            <a:r>
              <a:rPr lang="en-US" sz="1200" baseline="30000" dirty="0">
                <a:solidFill>
                  <a:schemeClr val="accent1"/>
                </a:solidFill>
                <a:latin typeface="Calibri" panose="020F0502020204030204" pitchFamily="34" charset="0"/>
                <a:cs typeface="Calibri" panose="020F0502020204030204" pitchFamily="34" charset="0"/>
              </a:rPr>
              <a:t>th</a:t>
            </a:r>
            <a:r>
              <a:rPr lang="en-US" sz="1200" dirty="0">
                <a:solidFill>
                  <a:schemeClr val="accent1"/>
                </a:solidFill>
                <a:latin typeface="Calibri" panose="020F0502020204030204" pitchFamily="34" charset="0"/>
                <a:cs typeface="Calibri" panose="020F0502020204030204" pitchFamily="34" charset="0"/>
              </a:rPr>
              <a:t> grade reading level</a:t>
            </a:r>
          </a:p>
          <a:p>
            <a:pPr>
              <a:lnSpc>
                <a:spcPct val="150000"/>
              </a:lnSpc>
            </a:pPr>
            <a:r>
              <a:rPr lang="en-US" sz="1200" dirty="0">
                <a:solidFill>
                  <a:schemeClr val="accent1"/>
                </a:solidFill>
                <a:latin typeface="Calibri" panose="020F0502020204030204" pitchFamily="34" charset="0"/>
                <a:cs typeface="Calibri" panose="020F0502020204030204" pitchFamily="34" charset="0"/>
              </a:rPr>
              <a:t>Eng., Span., + 90 optional languages</a:t>
            </a:r>
          </a:p>
          <a:p>
            <a:pPr>
              <a:lnSpc>
                <a:spcPct val="150000"/>
              </a:lnSpc>
            </a:pPr>
            <a:r>
              <a:rPr lang="en-US" sz="1200" dirty="0">
                <a:solidFill>
                  <a:schemeClr val="accent1"/>
                </a:solidFill>
                <a:latin typeface="Calibri" panose="020F0502020204030204" pitchFamily="34" charset="0"/>
                <a:cs typeface="Calibri" panose="020F0502020204030204" pitchFamily="34" charset="0"/>
              </a:rPr>
              <a:t>Immediate Online Pass/Fail results</a:t>
            </a:r>
          </a:p>
          <a:p>
            <a:pPr>
              <a:lnSpc>
                <a:spcPct val="150000"/>
              </a:lnSpc>
            </a:pPr>
            <a:r>
              <a:rPr lang="en-US" sz="1200" dirty="0">
                <a:solidFill>
                  <a:schemeClr val="accent1"/>
                </a:solidFill>
                <a:latin typeface="Calibri" panose="020F0502020204030204" pitchFamily="34" charset="0"/>
                <a:cs typeface="Calibri" panose="020F0502020204030204" pitchFamily="34" charset="0"/>
              </a:rPr>
              <a:t>Mobile Optimized</a:t>
            </a:r>
          </a:p>
          <a:p>
            <a:pPr>
              <a:lnSpc>
                <a:spcPct val="150000"/>
              </a:lnSpc>
            </a:pPr>
            <a:r>
              <a:rPr lang="en-US" sz="1200" dirty="0">
                <a:solidFill>
                  <a:schemeClr val="accent1"/>
                </a:solidFill>
                <a:latin typeface="Calibri" panose="020F0502020204030204" pitchFamily="34" charset="0"/>
                <a:cs typeface="Calibri" panose="020F0502020204030204" pitchFamily="34" charset="0"/>
              </a:rPr>
              <a:t>EEOC Compliant</a:t>
            </a:r>
          </a:p>
          <a:p>
            <a:pPr>
              <a:lnSpc>
                <a:spcPct val="150000"/>
              </a:lnSpc>
            </a:pPr>
            <a:r>
              <a:rPr lang="en-US" sz="1200" dirty="0">
                <a:solidFill>
                  <a:schemeClr val="accent1"/>
                </a:solidFill>
                <a:latin typeface="Calibri" panose="020F0502020204030204" pitchFamily="34" charset="0"/>
                <a:cs typeface="Calibri" panose="020F0502020204030204" pitchFamily="34" charset="0"/>
              </a:rPr>
              <a:t>Abandonment Rate: &lt; 99%</a:t>
            </a:r>
          </a:p>
          <a:p>
            <a:pPr>
              <a:lnSpc>
                <a:spcPct val="150000"/>
              </a:lnSpc>
            </a:pPr>
            <a:r>
              <a:rPr lang="en-US" sz="1200" dirty="0">
                <a:solidFill>
                  <a:schemeClr val="accent1"/>
                </a:solidFill>
                <a:latin typeface="Calibri" panose="020F0502020204030204" pitchFamily="34" charset="0"/>
                <a:cs typeface="Calibri" panose="020F0502020204030204" pitchFamily="34" charset="0"/>
              </a:rPr>
              <a:t>Integration Capability</a:t>
            </a:r>
          </a:p>
          <a:p>
            <a:pPr>
              <a:lnSpc>
                <a:spcPct val="150000"/>
              </a:lnSpc>
            </a:pPr>
            <a:r>
              <a:rPr lang="en-US" sz="1200" dirty="0">
                <a:solidFill>
                  <a:schemeClr val="accent1"/>
                </a:solidFill>
                <a:latin typeface="Calibri" panose="020F0502020204030204" pitchFamily="34" charset="0"/>
                <a:cs typeface="Calibri" panose="020F0502020204030204" pitchFamily="34" charset="0"/>
              </a:rPr>
              <a:t>80% Passing Rate</a:t>
            </a:r>
          </a:p>
        </p:txBody>
      </p:sp>
      <p:sp>
        <p:nvSpPr>
          <p:cNvPr id="21" name="TextBox 20">
            <a:extLst>
              <a:ext uri="{FF2B5EF4-FFF2-40B4-BE49-F238E27FC236}">
                <a16:creationId xmlns:a16="http://schemas.microsoft.com/office/drawing/2014/main" id="{42EF646B-41CF-61C0-EF21-F857F2A6AF6E}"/>
              </a:ext>
            </a:extLst>
          </p:cNvPr>
          <p:cNvSpPr txBox="1"/>
          <p:nvPr/>
        </p:nvSpPr>
        <p:spPr>
          <a:xfrm>
            <a:off x="7280805" y="3456663"/>
            <a:ext cx="4479721" cy="276999"/>
          </a:xfrm>
          <a:prstGeom prst="rect">
            <a:avLst/>
          </a:prstGeom>
          <a:noFill/>
        </p:spPr>
        <p:txBody>
          <a:bodyPr wrap="square" rtlCol="0">
            <a:spAutoFit/>
          </a:bodyPr>
          <a:lstStyle/>
          <a:p>
            <a:r>
              <a:rPr lang="en-US" sz="1200" b="1" dirty="0"/>
              <a:t>Luke Slabaugh 602.332.5853 LSLABAUGH@PROFITABLEHIRES.COM</a:t>
            </a:r>
          </a:p>
        </p:txBody>
      </p:sp>
    </p:spTree>
    <p:extLst>
      <p:ext uri="{BB962C8B-B14F-4D97-AF65-F5344CB8AC3E}">
        <p14:creationId xmlns:p14="http://schemas.microsoft.com/office/powerpoint/2010/main" val="117753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C0C852-2BC1-8555-4CBF-3AB50ED60582}"/>
              </a:ext>
            </a:extLst>
          </p:cNvPr>
          <p:cNvSpPr txBox="1"/>
          <p:nvPr/>
        </p:nvSpPr>
        <p:spPr>
          <a:xfrm>
            <a:off x="631049" y="500127"/>
            <a:ext cx="9630561" cy="1015663"/>
          </a:xfrm>
          <a:prstGeom prst="rect">
            <a:avLst/>
          </a:prstGeom>
          <a:noFill/>
        </p:spPr>
        <p:txBody>
          <a:bodyPr wrap="square" rtlCol="0">
            <a:spAutoFit/>
          </a:bodyPr>
          <a:lstStyle/>
          <a:p>
            <a:r>
              <a:rPr lang="en-US" sz="2800" b="1" dirty="0">
                <a:solidFill>
                  <a:schemeClr val="tx1">
                    <a:lumMod val="65000"/>
                    <a:lumOff val="35000"/>
                  </a:schemeClr>
                </a:solidFill>
              </a:rPr>
              <a:t>PARTNER SUCCESS STORIES</a:t>
            </a:r>
          </a:p>
          <a:p>
            <a:r>
              <a:rPr lang="en-US" sz="1600" b="1" dirty="0">
                <a:solidFill>
                  <a:schemeClr val="tx1">
                    <a:lumMod val="65000"/>
                    <a:lumOff val="35000"/>
                  </a:schemeClr>
                </a:solidFill>
              </a:rPr>
              <a:t>Remember – </a:t>
            </a:r>
            <a:r>
              <a:rPr lang="en-US" sz="1600" b="1" i="1" dirty="0">
                <a:solidFill>
                  <a:schemeClr val="tx1">
                    <a:lumMod val="65000"/>
                    <a:lumOff val="35000"/>
                  </a:schemeClr>
                </a:solidFill>
              </a:rPr>
              <a:t>“This is one of our unique solutions, lets schedule a 30 min. conversation with Luke so you are aware of what it could mean for you.”</a:t>
            </a:r>
          </a:p>
        </p:txBody>
      </p:sp>
      <p:sp>
        <p:nvSpPr>
          <p:cNvPr id="2" name="TextBox 1">
            <a:extLst>
              <a:ext uri="{FF2B5EF4-FFF2-40B4-BE49-F238E27FC236}">
                <a16:creationId xmlns:a16="http://schemas.microsoft.com/office/drawing/2014/main" id="{B7C7DCAB-73C6-99A4-EE11-5D1DCA4FD1D4}"/>
              </a:ext>
            </a:extLst>
          </p:cNvPr>
          <p:cNvSpPr txBox="1"/>
          <p:nvPr/>
        </p:nvSpPr>
        <p:spPr>
          <a:xfrm>
            <a:off x="852163" y="4820042"/>
            <a:ext cx="9962373" cy="584775"/>
          </a:xfrm>
          <a:prstGeom prst="rect">
            <a:avLst/>
          </a:prstGeom>
          <a:noFill/>
        </p:spPr>
        <p:txBody>
          <a:bodyPr wrap="square" rtlCol="0">
            <a:spAutoFit/>
          </a:bodyPr>
          <a:lstStyle/>
          <a:p>
            <a:pPr marL="0" marR="0" algn="l" fontAlgn="base">
              <a:spcBef>
                <a:spcPts val="0"/>
              </a:spcBef>
              <a:spcAft>
                <a:spcPts val="0"/>
              </a:spcAft>
            </a:pPr>
            <a:r>
              <a:rPr lang="en-US" sz="1600" b="1" i="0" dirty="0">
                <a:solidFill>
                  <a:srgbClr val="000000"/>
                </a:solidFill>
                <a:effectLst/>
                <a:latin typeface="inherit"/>
              </a:rPr>
              <a:t>We are here to serve you and make you look good!</a:t>
            </a:r>
          </a:p>
          <a:p>
            <a:pPr marL="0" marR="0" algn="l" fontAlgn="base">
              <a:spcBef>
                <a:spcPts val="0"/>
              </a:spcBef>
              <a:spcAft>
                <a:spcPts val="0"/>
              </a:spcAft>
            </a:pPr>
            <a:r>
              <a:rPr lang="en-US" sz="1600" b="1" i="0" dirty="0">
                <a:solidFill>
                  <a:srgbClr val="000000"/>
                </a:solidFill>
                <a:effectLst/>
                <a:latin typeface="inherit"/>
              </a:rPr>
              <a:t>Let us know how we can help!</a:t>
            </a:r>
            <a:endParaRPr lang="en-US" sz="1600" b="1" i="0" dirty="0">
              <a:solidFill>
                <a:srgbClr val="242424"/>
              </a:solidFill>
              <a:effectLst/>
              <a:latin typeface="Calibri" panose="020F0502020204030204" pitchFamily="34" charset="0"/>
            </a:endParaRPr>
          </a:p>
        </p:txBody>
      </p:sp>
      <p:sp>
        <p:nvSpPr>
          <p:cNvPr id="4" name="TextBox 3">
            <a:extLst>
              <a:ext uri="{FF2B5EF4-FFF2-40B4-BE49-F238E27FC236}">
                <a16:creationId xmlns:a16="http://schemas.microsoft.com/office/drawing/2014/main" id="{10DC83FB-DA52-CDE2-0171-E685DFFF7829}"/>
              </a:ext>
            </a:extLst>
          </p:cNvPr>
          <p:cNvSpPr txBox="1"/>
          <p:nvPr/>
        </p:nvSpPr>
        <p:spPr>
          <a:xfrm>
            <a:off x="852163" y="4208299"/>
            <a:ext cx="9962373" cy="461665"/>
          </a:xfrm>
          <a:prstGeom prst="rect">
            <a:avLst/>
          </a:prstGeom>
          <a:noFill/>
        </p:spPr>
        <p:txBody>
          <a:bodyPr wrap="square" rtlCol="0">
            <a:spAutoFit/>
          </a:bodyPr>
          <a:lstStyle/>
          <a:p>
            <a:pPr marL="0" marR="0" algn="l" fontAlgn="base">
              <a:spcBef>
                <a:spcPts val="0"/>
              </a:spcBef>
              <a:spcAft>
                <a:spcPts val="0"/>
              </a:spcAft>
            </a:pPr>
            <a:r>
              <a:rPr lang="en-US" sz="1200" b="1" i="0" dirty="0">
                <a:solidFill>
                  <a:srgbClr val="0C64C0"/>
                </a:solidFill>
                <a:effectLst/>
                <a:latin typeface="inherit"/>
              </a:rPr>
              <a:t>Send me a quick email or give me a call with the details your client is looking to accomplish. I am happy to send you ROI's, marketing materials </a:t>
            </a:r>
            <a:r>
              <a:rPr lang="en-US" sz="1200" b="1" dirty="0">
                <a:solidFill>
                  <a:srgbClr val="0C64C0"/>
                </a:solidFill>
                <a:latin typeface="inherit"/>
              </a:rPr>
              <a:t>as well as </a:t>
            </a:r>
            <a:r>
              <a:rPr lang="en-US" sz="1200" b="1" i="0" dirty="0">
                <a:solidFill>
                  <a:srgbClr val="0C64C0"/>
                </a:solidFill>
                <a:effectLst/>
                <a:latin typeface="inherit"/>
              </a:rPr>
              <a:t>jump on the phone for a quick presentation. </a:t>
            </a:r>
            <a:endParaRPr lang="en-US" sz="1600" b="1" i="0" dirty="0">
              <a:solidFill>
                <a:srgbClr val="242424"/>
              </a:solidFill>
              <a:effectLst/>
              <a:latin typeface="Calibri" panose="020F0502020204030204" pitchFamily="34" charset="0"/>
            </a:endParaRPr>
          </a:p>
        </p:txBody>
      </p:sp>
      <p:sp>
        <p:nvSpPr>
          <p:cNvPr id="5" name="TextBox 4">
            <a:extLst>
              <a:ext uri="{FF2B5EF4-FFF2-40B4-BE49-F238E27FC236}">
                <a16:creationId xmlns:a16="http://schemas.microsoft.com/office/drawing/2014/main" id="{A594B41E-D357-BE99-9D36-4D2031F0DEE9}"/>
              </a:ext>
            </a:extLst>
          </p:cNvPr>
          <p:cNvSpPr txBox="1"/>
          <p:nvPr/>
        </p:nvSpPr>
        <p:spPr>
          <a:xfrm>
            <a:off x="1036990" y="3596556"/>
            <a:ext cx="9962373" cy="461665"/>
          </a:xfrm>
          <a:prstGeom prst="rect">
            <a:avLst/>
          </a:prstGeom>
          <a:noFill/>
        </p:spPr>
        <p:txBody>
          <a:bodyPr wrap="square" rtlCol="0">
            <a:spAutoFit/>
          </a:bodyPr>
          <a:lstStyle/>
          <a:p>
            <a:pPr marL="0" marR="0" algn="l" fontAlgn="base">
              <a:spcBef>
                <a:spcPts val="0"/>
              </a:spcBef>
              <a:spcAft>
                <a:spcPts val="0"/>
              </a:spcAft>
            </a:pPr>
            <a:r>
              <a:rPr lang="en-US" sz="1200" b="1" i="0" dirty="0">
                <a:solidFill>
                  <a:srgbClr val="000000"/>
                </a:solidFill>
                <a:effectLst/>
                <a:latin typeface="inherit"/>
              </a:rPr>
              <a:t>Partner 3:</a:t>
            </a:r>
            <a:r>
              <a:rPr lang="en-US" sz="1200" b="0" i="0" dirty="0">
                <a:solidFill>
                  <a:srgbClr val="000000"/>
                </a:solidFill>
                <a:effectLst/>
                <a:latin typeface="inherit"/>
              </a:rPr>
              <a:t> This partner called us while completing an </a:t>
            </a:r>
            <a:r>
              <a:rPr lang="en-US" sz="1200" b="1" i="0" dirty="0">
                <a:solidFill>
                  <a:srgbClr val="000000"/>
                </a:solidFill>
                <a:effectLst/>
                <a:latin typeface="inherit"/>
              </a:rPr>
              <a:t>RFP</a:t>
            </a:r>
            <a:r>
              <a:rPr lang="en-US" sz="1200" b="0" i="0" dirty="0">
                <a:solidFill>
                  <a:srgbClr val="000000"/>
                </a:solidFill>
                <a:effectLst/>
                <a:latin typeface="inherit"/>
              </a:rPr>
              <a:t> because they </a:t>
            </a:r>
            <a:r>
              <a:rPr lang="en-US" sz="1200" b="0" i="0" dirty="0">
                <a:solidFill>
                  <a:srgbClr val="000000"/>
                </a:solidFill>
                <a:effectLst/>
                <a:highlight>
                  <a:srgbClr val="FFFF00"/>
                </a:highlight>
                <a:latin typeface="inherit"/>
              </a:rPr>
              <a:t>needed a unique angle to </a:t>
            </a:r>
            <a:r>
              <a:rPr lang="en-US" sz="1200" b="1" i="0" dirty="0">
                <a:solidFill>
                  <a:srgbClr val="000000"/>
                </a:solidFill>
                <a:effectLst/>
                <a:highlight>
                  <a:srgbClr val="FFFF00"/>
                </a:highlight>
                <a:latin typeface="inherit"/>
              </a:rPr>
              <a:t>stand out from their competitors</a:t>
            </a:r>
            <a:r>
              <a:rPr lang="en-US" sz="1200" b="0" i="0" dirty="0">
                <a:solidFill>
                  <a:srgbClr val="000000"/>
                </a:solidFill>
                <a:effectLst/>
                <a:highlight>
                  <a:srgbClr val="FFFF00"/>
                </a:highlight>
                <a:latin typeface="inherit"/>
              </a:rPr>
              <a:t>. </a:t>
            </a:r>
            <a:r>
              <a:rPr lang="en-US" sz="1200" b="0" i="0" dirty="0">
                <a:solidFill>
                  <a:srgbClr val="000000"/>
                </a:solidFill>
                <a:effectLst/>
                <a:latin typeface="inherit"/>
              </a:rPr>
              <a:t>We were able to show a major improvement in time savings during the hiring process as well as a huge overall financial advantage when compared to competitors in the RFP process. </a:t>
            </a:r>
          </a:p>
        </p:txBody>
      </p:sp>
      <p:sp>
        <p:nvSpPr>
          <p:cNvPr id="6" name="TextBox 5">
            <a:extLst>
              <a:ext uri="{FF2B5EF4-FFF2-40B4-BE49-F238E27FC236}">
                <a16:creationId xmlns:a16="http://schemas.microsoft.com/office/drawing/2014/main" id="{B588CEF5-8C2B-80EC-6DD5-1A34A3A0F204}"/>
              </a:ext>
            </a:extLst>
          </p:cNvPr>
          <p:cNvSpPr txBox="1"/>
          <p:nvPr/>
        </p:nvSpPr>
        <p:spPr>
          <a:xfrm>
            <a:off x="1036991" y="3030838"/>
            <a:ext cx="9962373" cy="461665"/>
          </a:xfrm>
          <a:prstGeom prst="rect">
            <a:avLst/>
          </a:prstGeom>
          <a:noFill/>
        </p:spPr>
        <p:txBody>
          <a:bodyPr wrap="square" rtlCol="0">
            <a:spAutoFit/>
          </a:bodyPr>
          <a:lstStyle/>
          <a:p>
            <a:pPr marL="0" marR="0" algn="l" fontAlgn="base">
              <a:spcBef>
                <a:spcPts val="0"/>
              </a:spcBef>
              <a:spcAft>
                <a:spcPts val="0"/>
              </a:spcAft>
            </a:pPr>
            <a:r>
              <a:rPr lang="en-US" sz="1200" b="1" i="0" dirty="0">
                <a:solidFill>
                  <a:srgbClr val="000000"/>
                </a:solidFill>
                <a:effectLst/>
                <a:latin typeface="inherit"/>
              </a:rPr>
              <a:t>Partner 2:</a:t>
            </a:r>
            <a:r>
              <a:rPr lang="en-US" sz="1200" b="0" i="0" dirty="0">
                <a:solidFill>
                  <a:srgbClr val="000000"/>
                </a:solidFill>
                <a:effectLst/>
                <a:latin typeface="inherit"/>
              </a:rPr>
              <a:t> The client was looking for </a:t>
            </a:r>
            <a:r>
              <a:rPr lang="en-US" sz="1200" b="1" i="0" dirty="0">
                <a:solidFill>
                  <a:srgbClr val="000000"/>
                </a:solidFill>
                <a:effectLst/>
                <a:latin typeface="inherit"/>
              </a:rPr>
              <a:t>new tools </a:t>
            </a:r>
            <a:r>
              <a:rPr lang="en-US" sz="1200" b="0" i="0" dirty="0">
                <a:solidFill>
                  <a:srgbClr val="000000"/>
                </a:solidFill>
                <a:effectLst/>
                <a:latin typeface="inherit"/>
              </a:rPr>
              <a:t>to address </a:t>
            </a:r>
            <a:r>
              <a:rPr lang="en-US" sz="1200" b="0" i="0" dirty="0">
                <a:solidFill>
                  <a:srgbClr val="000000"/>
                </a:solidFill>
                <a:effectLst/>
                <a:highlight>
                  <a:srgbClr val="FFFF00"/>
                </a:highlight>
                <a:latin typeface="inherit"/>
              </a:rPr>
              <a:t>questionable claims </a:t>
            </a:r>
            <a:r>
              <a:rPr lang="en-US" sz="1200" b="0" i="0" dirty="0">
                <a:solidFill>
                  <a:srgbClr val="000000"/>
                </a:solidFill>
                <a:effectLst/>
                <a:latin typeface="inherit"/>
              </a:rPr>
              <a:t>as well as reduce real work comp claims. We presented Safer Hire during the annual review for this account and the client committed to implementing Safer Hire on the spot...</a:t>
            </a:r>
            <a:r>
              <a:rPr lang="en-US" sz="1200" b="0" i="0" dirty="0">
                <a:solidFill>
                  <a:srgbClr val="000000"/>
                </a:solidFill>
                <a:effectLst/>
                <a:highlight>
                  <a:srgbClr val="FFFF00"/>
                </a:highlight>
                <a:latin typeface="inherit"/>
              </a:rPr>
              <a:t>and then referred a friend of theirs within 1 week of use!</a:t>
            </a:r>
            <a:endParaRPr lang="en-US" sz="1600" b="1" i="0" dirty="0">
              <a:solidFill>
                <a:srgbClr val="242424"/>
              </a:solidFill>
              <a:effectLst/>
              <a:highlight>
                <a:srgbClr val="FFFF00"/>
              </a:highlight>
              <a:latin typeface="Calibri" panose="020F0502020204030204" pitchFamily="34" charset="0"/>
            </a:endParaRPr>
          </a:p>
        </p:txBody>
      </p:sp>
      <p:sp>
        <p:nvSpPr>
          <p:cNvPr id="7" name="TextBox 6">
            <a:extLst>
              <a:ext uri="{FF2B5EF4-FFF2-40B4-BE49-F238E27FC236}">
                <a16:creationId xmlns:a16="http://schemas.microsoft.com/office/drawing/2014/main" id="{0F7B9169-7A5E-72DC-411E-6E5E5B12B6A6}"/>
              </a:ext>
            </a:extLst>
          </p:cNvPr>
          <p:cNvSpPr txBox="1"/>
          <p:nvPr/>
        </p:nvSpPr>
        <p:spPr>
          <a:xfrm>
            <a:off x="1036991" y="2474992"/>
            <a:ext cx="9962373" cy="461665"/>
          </a:xfrm>
          <a:prstGeom prst="rect">
            <a:avLst/>
          </a:prstGeom>
          <a:noFill/>
        </p:spPr>
        <p:txBody>
          <a:bodyPr wrap="square" rtlCol="0">
            <a:spAutoFit/>
          </a:bodyPr>
          <a:lstStyle/>
          <a:p>
            <a:pPr marL="0" marR="0" algn="l" fontAlgn="base">
              <a:spcBef>
                <a:spcPts val="0"/>
              </a:spcBef>
              <a:spcAft>
                <a:spcPts val="0"/>
              </a:spcAft>
            </a:pPr>
            <a:r>
              <a:rPr lang="en-US" sz="1200" b="1" i="0" dirty="0">
                <a:solidFill>
                  <a:srgbClr val="000000"/>
                </a:solidFill>
                <a:effectLst/>
                <a:latin typeface="inherit"/>
              </a:rPr>
              <a:t>Partner 1:</a:t>
            </a:r>
            <a:r>
              <a:rPr lang="en-US" sz="1200" b="0" i="0" dirty="0">
                <a:solidFill>
                  <a:srgbClr val="000000"/>
                </a:solidFill>
                <a:effectLst/>
                <a:latin typeface="inherit"/>
              </a:rPr>
              <a:t> Our partner had a </a:t>
            </a:r>
            <a:r>
              <a:rPr lang="en-US" sz="1200" b="1" i="0" dirty="0">
                <a:solidFill>
                  <a:srgbClr val="000000"/>
                </a:solidFill>
                <a:effectLst/>
                <a:latin typeface="inherit"/>
              </a:rPr>
              <a:t>tough renewal </a:t>
            </a:r>
            <a:r>
              <a:rPr lang="en-US" sz="1200" b="0" i="0" dirty="0">
                <a:solidFill>
                  <a:srgbClr val="000000"/>
                </a:solidFill>
                <a:effectLst/>
                <a:latin typeface="inherit"/>
              </a:rPr>
              <a:t>with a longtime six figure client that had already signed a BOR to a new agency. By showing the ROI with Safer Hire, which was greater than the amount of their work comp premium, our partner </a:t>
            </a:r>
            <a:r>
              <a:rPr lang="en-US" sz="1200" b="0" i="0" dirty="0">
                <a:solidFill>
                  <a:srgbClr val="000000"/>
                </a:solidFill>
                <a:effectLst/>
                <a:highlight>
                  <a:srgbClr val="FFFF00"/>
                </a:highlight>
                <a:latin typeface="inherit"/>
              </a:rPr>
              <a:t>was able to have the BOR rescinded and retain this client for another year!</a:t>
            </a:r>
            <a:endParaRPr lang="en-US" sz="1200" b="0" i="0" dirty="0">
              <a:solidFill>
                <a:srgbClr val="242424"/>
              </a:solidFill>
              <a:effectLst/>
              <a:highlight>
                <a:srgbClr val="FFFF00"/>
              </a:highlight>
              <a:latin typeface="Calibri" panose="020F0502020204030204" pitchFamily="34" charset="0"/>
            </a:endParaRPr>
          </a:p>
        </p:txBody>
      </p:sp>
      <p:sp>
        <p:nvSpPr>
          <p:cNvPr id="9" name="TextBox 8">
            <a:extLst>
              <a:ext uri="{FF2B5EF4-FFF2-40B4-BE49-F238E27FC236}">
                <a16:creationId xmlns:a16="http://schemas.microsoft.com/office/drawing/2014/main" id="{D620CFEA-F10D-5FEA-02EB-799B915E445F}"/>
              </a:ext>
            </a:extLst>
          </p:cNvPr>
          <p:cNvSpPr txBox="1"/>
          <p:nvPr/>
        </p:nvSpPr>
        <p:spPr>
          <a:xfrm>
            <a:off x="852164" y="1863249"/>
            <a:ext cx="9962373" cy="461665"/>
          </a:xfrm>
          <a:prstGeom prst="rect">
            <a:avLst/>
          </a:prstGeom>
          <a:noFill/>
        </p:spPr>
        <p:txBody>
          <a:bodyPr wrap="square" rtlCol="0">
            <a:spAutoFit/>
          </a:bodyPr>
          <a:lstStyle/>
          <a:p>
            <a:pPr marL="0" marR="0" algn="l" fontAlgn="base">
              <a:spcBef>
                <a:spcPts val="0"/>
              </a:spcBef>
              <a:spcAft>
                <a:spcPts val="0"/>
              </a:spcAft>
            </a:pPr>
            <a:r>
              <a:rPr lang="en-US" sz="1200" b="0" i="0" dirty="0">
                <a:solidFill>
                  <a:srgbClr val="000000"/>
                </a:solidFill>
                <a:effectLst/>
                <a:latin typeface="inherit"/>
              </a:rPr>
              <a:t>We help our partners retain accounts and win new business simply by adding Safer Hire to your proposals. Bring us in to your conversations early, before it's too late! (see examples) </a:t>
            </a:r>
            <a:endParaRPr lang="en-US" sz="1600" b="1" i="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48289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374BB-2851-2AF5-890A-8B70B2DE784D}"/>
              </a:ext>
            </a:extLst>
          </p:cNvPr>
          <p:cNvSpPr txBox="1"/>
          <p:nvPr/>
        </p:nvSpPr>
        <p:spPr>
          <a:xfrm>
            <a:off x="3175" y="463428"/>
            <a:ext cx="121888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Impact" panose="020B0806030902050204" pitchFamily="34" charset="0"/>
                <a:ea typeface="+mn-ea"/>
                <a:cs typeface="+mn-cs"/>
              </a:rPr>
              <a:t>WHAT DO I DO AS A PARTNER?</a:t>
            </a:r>
          </a:p>
        </p:txBody>
      </p:sp>
      <p:sp>
        <p:nvSpPr>
          <p:cNvPr id="3" name="TextBox 2">
            <a:extLst>
              <a:ext uri="{FF2B5EF4-FFF2-40B4-BE49-F238E27FC236}">
                <a16:creationId xmlns:a16="http://schemas.microsoft.com/office/drawing/2014/main" id="{ED9BEFEB-8AE6-E59F-70F6-3DCEC33B12DD}"/>
              </a:ext>
            </a:extLst>
          </p:cNvPr>
          <p:cNvSpPr txBox="1"/>
          <p:nvPr/>
        </p:nvSpPr>
        <p:spPr>
          <a:xfrm>
            <a:off x="5921659" y="5566671"/>
            <a:ext cx="36173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Calibri" panose="020F0502020204030204"/>
                <a:ea typeface="+mn-ea"/>
                <a:cs typeface="+mn-cs"/>
              </a:rPr>
              <a:t>Mark Walker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rPr>
              <a:t>P: 631.617.8303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hlinkClick r:id="rId2"/>
              </a:rPr>
              <a:t>https://calendly.com/mark_calendar</a:t>
            </a:r>
            <a:endParaRPr kumimoji="0" lang="en-US" sz="1400" b="1"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CA6D366-1255-16EA-4094-FB1A985507A6}"/>
              </a:ext>
            </a:extLst>
          </p:cNvPr>
          <p:cNvSpPr txBox="1"/>
          <p:nvPr/>
        </p:nvSpPr>
        <p:spPr>
          <a:xfrm>
            <a:off x="2721374" y="5588417"/>
            <a:ext cx="354896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solidFill>
                <a:effectLst/>
                <a:uLnTx/>
                <a:uFillTx/>
                <a:latin typeface="Calibri" panose="020F0502020204030204"/>
                <a:ea typeface="+mn-ea"/>
                <a:cs typeface="+mn-cs"/>
              </a:rPr>
              <a:t>Luke Slabaugh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rPr>
              <a:t>P: 602.332.5853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hlinkClick r:id="rId3"/>
              </a:rPr>
              <a:t>https://calendly.com/luke-calendar</a:t>
            </a:r>
            <a:r>
              <a:rPr kumimoji="0" lang="en-US" sz="1400" b="0" i="0" u="none" strike="noStrike" kern="1200" cap="none" spc="0" normalizeH="0" baseline="0" noProof="0" dirty="0">
                <a:ln>
                  <a:noFill/>
                </a:ln>
                <a:solidFill>
                  <a:srgbClr val="44546A"/>
                </a:solidFill>
                <a:effectLst/>
                <a:uLnTx/>
                <a:uFillTx/>
                <a:latin typeface="Calibri" panose="020F0502020204030204"/>
                <a:ea typeface="+mn-ea"/>
                <a:cs typeface="+mn-cs"/>
              </a:rPr>
              <a:t>  </a:t>
            </a:r>
          </a:p>
        </p:txBody>
      </p:sp>
      <p:sp>
        <p:nvSpPr>
          <p:cNvPr id="10" name="TextBox 9">
            <a:extLst>
              <a:ext uri="{FF2B5EF4-FFF2-40B4-BE49-F238E27FC236}">
                <a16:creationId xmlns:a16="http://schemas.microsoft.com/office/drawing/2014/main" id="{43FEAF15-B429-DD96-681D-FAA371500BF0}"/>
              </a:ext>
            </a:extLst>
          </p:cNvPr>
          <p:cNvSpPr txBox="1"/>
          <p:nvPr/>
        </p:nvSpPr>
        <p:spPr>
          <a:xfrm>
            <a:off x="453005" y="623251"/>
            <a:ext cx="111321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You Don’t have to be the expert. </a:t>
            </a:r>
            <a:r>
              <a:rPr kumimoji="0" lang="en-US" sz="1800" b="0" i="0" u="sng" strike="noStrike" kern="1200" cap="none" spc="0" normalizeH="0" baseline="0" noProof="0" dirty="0">
                <a:ln>
                  <a:noFill/>
                </a:ln>
                <a:solidFill>
                  <a:srgbClr val="44546A"/>
                </a:solidFill>
                <a:effectLst/>
                <a:uLnTx/>
                <a:uFillTx/>
                <a:latin typeface="Calibri" panose="020F0502020204030204"/>
                <a:ea typeface="+mn-ea"/>
                <a:cs typeface="+mn-cs"/>
              </a:rPr>
              <a:t>Simply make the introduction and Schedule a conversation.</a:t>
            </a:r>
          </a:p>
        </p:txBody>
      </p:sp>
      <p:pic>
        <p:nvPicPr>
          <p:cNvPr id="8" name="Picture 7" descr="A screenshot of a web page&#10;&#10;Description automatically generated">
            <a:extLst>
              <a:ext uri="{FF2B5EF4-FFF2-40B4-BE49-F238E27FC236}">
                <a16:creationId xmlns:a16="http://schemas.microsoft.com/office/drawing/2014/main" id="{96C585C7-831E-1FB9-CD9C-3DDB529BF1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44" r="28352"/>
          <a:stretch/>
        </p:blipFill>
        <p:spPr>
          <a:xfrm>
            <a:off x="3139692" y="1626346"/>
            <a:ext cx="2781967" cy="3605307"/>
          </a:xfrm>
          <a:prstGeom prst="rect">
            <a:avLst/>
          </a:prstGeom>
        </p:spPr>
      </p:pic>
      <p:sp>
        <p:nvSpPr>
          <p:cNvPr id="13" name="TextBox 12">
            <a:extLst>
              <a:ext uri="{FF2B5EF4-FFF2-40B4-BE49-F238E27FC236}">
                <a16:creationId xmlns:a16="http://schemas.microsoft.com/office/drawing/2014/main" id="{AA8F79A6-27B0-925A-6FAA-AF2F3DE5BE5D}"/>
              </a:ext>
            </a:extLst>
          </p:cNvPr>
          <p:cNvSpPr txBox="1"/>
          <p:nvPr/>
        </p:nvSpPr>
        <p:spPr>
          <a:xfrm>
            <a:off x="453005" y="2545901"/>
            <a:ext cx="268668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Response for any question: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“That’s a great question. Let’s make that the first thing we ask on our call.”</a:t>
            </a:r>
          </a:p>
        </p:txBody>
      </p:sp>
      <p:sp>
        <p:nvSpPr>
          <p:cNvPr id="14" name="TextBox 13">
            <a:extLst>
              <a:ext uri="{FF2B5EF4-FFF2-40B4-BE49-F238E27FC236}">
                <a16:creationId xmlns:a16="http://schemas.microsoft.com/office/drawing/2014/main" id="{C7C44A5F-33E0-872C-8778-7C61FF08E216}"/>
              </a:ext>
            </a:extLst>
          </p:cNvPr>
          <p:cNvSpPr txBox="1"/>
          <p:nvPr/>
        </p:nvSpPr>
        <p:spPr>
          <a:xfrm>
            <a:off x="3142605" y="1267814"/>
            <a:ext cx="590679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Insert and share the following 2 brochures on every presentation. </a:t>
            </a:r>
          </a:p>
        </p:txBody>
      </p:sp>
      <p:pic>
        <p:nvPicPr>
          <p:cNvPr id="16" name="Picture 15">
            <a:extLst>
              <a:ext uri="{FF2B5EF4-FFF2-40B4-BE49-F238E27FC236}">
                <a16:creationId xmlns:a16="http://schemas.microsoft.com/office/drawing/2014/main" id="{4F109F2E-9DB0-0256-E9AC-26E0263C64C1}"/>
              </a:ext>
            </a:extLst>
          </p:cNvPr>
          <p:cNvPicPr>
            <a:picLocks noChangeAspect="1"/>
          </p:cNvPicPr>
          <p:nvPr/>
        </p:nvPicPr>
        <p:blipFill>
          <a:blip r:embed="rId5"/>
          <a:stretch>
            <a:fillRect/>
          </a:stretch>
        </p:blipFill>
        <p:spPr>
          <a:xfrm>
            <a:off x="6270342" y="1615860"/>
            <a:ext cx="2776140" cy="3604533"/>
          </a:xfrm>
          <a:prstGeom prst="rect">
            <a:avLst/>
          </a:prstGeom>
          <a:ln>
            <a:solidFill>
              <a:schemeClr val="bg2">
                <a:lumMod val="25000"/>
              </a:schemeClr>
            </a:solidFill>
          </a:ln>
        </p:spPr>
      </p:pic>
      <p:sp>
        <p:nvSpPr>
          <p:cNvPr id="17" name="TextBox 16">
            <a:extLst>
              <a:ext uri="{FF2B5EF4-FFF2-40B4-BE49-F238E27FC236}">
                <a16:creationId xmlns:a16="http://schemas.microsoft.com/office/drawing/2014/main" id="{BF6684CB-82C4-8603-147F-73B546B5EE15}"/>
              </a:ext>
            </a:extLst>
          </p:cNvPr>
          <p:cNvSpPr txBox="1"/>
          <p:nvPr/>
        </p:nvSpPr>
        <p:spPr>
          <a:xfrm>
            <a:off x="9336947" y="2540831"/>
            <a:ext cx="2097248" cy="138499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To Customize ROI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Email me 4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1. Estimated New Hires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2. Work Comp Annual Premium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3. Work Comp Mod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4. Work Comp Claims Paid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(applies if in captive, self insured, 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high deductible plans)</a:t>
            </a:r>
          </a:p>
        </p:txBody>
      </p:sp>
      <p:cxnSp>
        <p:nvCxnSpPr>
          <p:cNvPr id="19" name="Straight Arrow Connector 18">
            <a:extLst>
              <a:ext uri="{FF2B5EF4-FFF2-40B4-BE49-F238E27FC236}">
                <a16:creationId xmlns:a16="http://schemas.microsoft.com/office/drawing/2014/main" id="{8FBD6095-5618-A020-05E8-9F16BB4452AD}"/>
              </a:ext>
            </a:extLst>
          </p:cNvPr>
          <p:cNvCxnSpPr>
            <a:cxnSpLocks/>
          </p:cNvCxnSpPr>
          <p:nvPr/>
        </p:nvCxnSpPr>
        <p:spPr>
          <a:xfrm>
            <a:off x="2357306" y="5610163"/>
            <a:ext cx="782386" cy="541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10553D-801E-F525-0E87-381FB9AAA77E}"/>
              </a:ext>
            </a:extLst>
          </p:cNvPr>
          <p:cNvSpPr txBox="1"/>
          <p:nvPr/>
        </p:nvSpPr>
        <p:spPr>
          <a:xfrm>
            <a:off x="1015069" y="4899438"/>
            <a:ext cx="1342237" cy="938719"/>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It’s easy to schedule your client demo in real time using this link in my email signature. </a:t>
            </a:r>
          </a:p>
        </p:txBody>
      </p:sp>
      <p:cxnSp>
        <p:nvCxnSpPr>
          <p:cNvPr id="22" name="Straight Arrow Connector 21">
            <a:extLst>
              <a:ext uri="{FF2B5EF4-FFF2-40B4-BE49-F238E27FC236}">
                <a16:creationId xmlns:a16="http://schemas.microsoft.com/office/drawing/2014/main" id="{9AD00073-7B65-875B-1AAF-92752709CF75}"/>
              </a:ext>
            </a:extLst>
          </p:cNvPr>
          <p:cNvCxnSpPr/>
          <p:nvPr/>
        </p:nvCxnSpPr>
        <p:spPr>
          <a:xfrm flipH="1" flipV="1">
            <a:off x="7147420" y="2239861"/>
            <a:ext cx="2189527" cy="130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05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7"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5690" y="2280176"/>
            <a:ext cx="6413500" cy="1355750"/>
          </a:xfrm>
        </p:spPr>
        <p:txBody>
          <a:bodyPr>
            <a:normAutofit/>
          </a:bodyPr>
          <a:lstStyle/>
          <a:p>
            <a:pPr algn="l"/>
            <a:r>
              <a:rPr lang="en-US" sz="5400" spc="100" dirty="0"/>
              <a:t> = Safer Hires</a:t>
            </a:r>
          </a:p>
        </p:txBody>
      </p:sp>
      <p:sp>
        <p:nvSpPr>
          <p:cNvPr id="3" name="Subtitle 2"/>
          <p:cNvSpPr>
            <a:spLocks noGrp="1"/>
          </p:cNvSpPr>
          <p:nvPr>
            <p:ph type="subTitle" idx="1"/>
          </p:nvPr>
        </p:nvSpPr>
        <p:spPr>
          <a:xfrm>
            <a:off x="607213" y="3871537"/>
            <a:ext cx="6125280" cy="911117"/>
          </a:xfrm>
        </p:spPr>
        <p:txBody>
          <a:bodyPr>
            <a:normAutofit/>
          </a:bodyPr>
          <a:lstStyle/>
          <a:p>
            <a:r>
              <a:rPr lang="en-US" sz="3600" b="1" dirty="0">
                <a:solidFill>
                  <a:schemeClr val="accent1"/>
                </a:solidFill>
                <a:latin typeface="+mj-lt"/>
              </a:rPr>
              <a:t>QUESTIONS &amp; ANSWERS</a:t>
            </a:r>
          </a:p>
        </p:txBody>
      </p:sp>
      <p:sp>
        <p:nvSpPr>
          <p:cNvPr id="426"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7C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CF7ABDB2-2C31-543E-0391-01C9DBFA8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864549" y="1660959"/>
            <a:ext cx="2631997" cy="2624667"/>
          </a:xfrm>
          <a:prstGeom prst="rect">
            <a:avLst/>
          </a:prstGeom>
        </p:spPr>
      </p:pic>
      <p:sp>
        <p:nvSpPr>
          <p:cNvPr id="427"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1B811DC5-66D2-5DD2-F25B-5E03D9AE18FF}"/>
              </a:ext>
            </a:extLst>
          </p:cNvPr>
          <p:cNvSpPr txBox="1"/>
          <p:nvPr/>
        </p:nvSpPr>
        <p:spPr>
          <a:xfrm>
            <a:off x="8770204" y="5657671"/>
            <a:ext cx="3027752" cy="1200329"/>
          </a:xfrm>
          <a:prstGeom prst="rect">
            <a:avLst/>
          </a:prstGeom>
          <a:noFill/>
        </p:spPr>
        <p:txBody>
          <a:bodyPr wrap="none" rtlCol="0">
            <a:spAutoFit/>
          </a:bodyPr>
          <a:lstStyle/>
          <a:p>
            <a:r>
              <a:rPr lang="en-US" dirty="0"/>
              <a:t>Mark Walker </a:t>
            </a:r>
          </a:p>
          <a:p>
            <a:r>
              <a:rPr lang="en-US" dirty="0"/>
              <a:t>631.617.8303</a:t>
            </a:r>
          </a:p>
          <a:p>
            <a:r>
              <a:rPr lang="en-US" dirty="0"/>
              <a:t>mwalker@profitablehires.com</a:t>
            </a:r>
          </a:p>
          <a:p>
            <a:endParaRPr lang="en-US" dirty="0"/>
          </a:p>
        </p:txBody>
      </p:sp>
      <p:sp>
        <p:nvSpPr>
          <p:cNvPr id="8" name="TextBox 7">
            <a:extLst>
              <a:ext uri="{FF2B5EF4-FFF2-40B4-BE49-F238E27FC236}">
                <a16:creationId xmlns:a16="http://schemas.microsoft.com/office/drawing/2014/main" id="{A4164272-3BBC-6355-6B68-7D70ADBF561A}"/>
              </a:ext>
            </a:extLst>
          </p:cNvPr>
          <p:cNvSpPr txBox="1"/>
          <p:nvPr/>
        </p:nvSpPr>
        <p:spPr>
          <a:xfrm>
            <a:off x="8770204" y="4326884"/>
            <a:ext cx="3162789" cy="1200329"/>
          </a:xfrm>
          <a:prstGeom prst="rect">
            <a:avLst/>
          </a:prstGeom>
          <a:noFill/>
        </p:spPr>
        <p:txBody>
          <a:bodyPr wrap="none" rtlCol="0">
            <a:spAutoFit/>
          </a:bodyPr>
          <a:lstStyle/>
          <a:p>
            <a:endParaRPr lang="en-US" dirty="0"/>
          </a:p>
          <a:p>
            <a:r>
              <a:rPr lang="en-US" dirty="0"/>
              <a:t>Luke Slabaugh</a:t>
            </a:r>
          </a:p>
          <a:p>
            <a:r>
              <a:rPr lang="en-US" dirty="0"/>
              <a:t>602.332.5853</a:t>
            </a:r>
          </a:p>
          <a:p>
            <a:r>
              <a:rPr lang="en-US" dirty="0"/>
              <a:t>Lslabaugh@profitablehires.com</a:t>
            </a:r>
          </a:p>
        </p:txBody>
      </p:sp>
      <p:pic>
        <p:nvPicPr>
          <p:cNvPr id="9" name="Picture 8" descr="A green shield with a white check mark and a white r&#10;&#10;Description automatically generated">
            <a:extLst>
              <a:ext uri="{FF2B5EF4-FFF2-40B4-BE49-F238E27FC236}">
                <a16:creationId xmlns:a16="http://schemas.microsoft.com/office/drawing/2014/main" id="{4EB08A5E-AF5B-55E6-B832-61917CA20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28" y="2707672"/>
            <a:ext cx="3893662" cy="911117"/>
          </a:xfrm>
          <a:prstGeom prst="rect">
            <a:avLst/>
          </a:prstGeom>
        </p:spPr>
      </p:pic>
      <p:pic>
        <p:nvPicPr>
          <p:cNvPr id="10" name="Picture 9" descr="A green shield with a white check mark&#10;&#10;Description automatically generated">
            <a:extLst>
              <a:ext uri="{FF2B5EF4-FFF2-40B4-BE49-F238E27FC236}">
                <a16:creationId xmlns:a16="http://schemas.microsoft.com/office/drawing/2014/main" id="{E89676D3-6FE3-0EB1-B7BB-6407AE3CAD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0071" y="2351917"/>
            <a:ext cx="980952" cy="1114286"/>
          </a:xfrm>
          <a:prstGeom prst="rect">
            <a:avLst/>
          </a:prstGeom>
        </p:spPr>
      </p:pic>
    </p:spTree>
    <p:extLst>
      <p:ext uri="{BB962C8B-B14F-4D97-AF65-F5344CB8AC3E}">
        <p14:creationId xmlns:p14="http://schemas.microsoft.com/office/powerpoint/2010/main" val="3305406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AFE7F186-90BD-534F-7EE4-29957E4291A0}"/>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100" normalizeH="0" baseline="0" noProof="0" dirty="0">
                <a:ln>
                  <a:noFill/>
                </a:ln>
                <a:solidFill>
                  <a:prstClr val="black"/>
                </a:solidFill>
                <a:effectLst/>
                <a:uLnTx/>
                <a:uFillTx/>
                <a:latin typeface="Calibri Light" panose="020F0302020204030204"/>
                <a:ea typeface="+mj-ea"/>
                <a:cs typeface="+mj-cs"/>
              </a:rPr>
              <a:t>STUDY CONCLUSIONS</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300" b="1" i="0" u="none" strike="noStrike" kern="1200" cap="none" spc="100" normalizeH="0" baseline="0" noProof="0" dirty="0">
                <a:ln>
                  <a:noFill/>
                </a:ln>
                <a:solidFill>
                  <a:prstClr val="black"/>
                </a:solidFill>
                <a:effectLst/>
                <a:uLnTx/>
                <a:uFillTx/>
                <a:latin typeface="Calibri Light" panose="020F0302020204030204"/>
                <a:ea typeface="+mj-ea"/>
                <a:cs typeface="+mj-cs"/>
              </a:rPr>
              <a:t>Published in the Journal of Business and Psychology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E46DF835-6C63-3C32-5506-C3A62F636FEB}"/>
              </a:ext>
            </a:extLst>
          </p:cNvPr>
          <p:cNvSpPr txBox="1">
            <a:spLocks/>
          </p:cNvSpPr>
          <p:nvPr/>
        </p:nvSpPr>
        <p:spPr>
          <a:xfrm>
            <a:off x="534818" y="2909771"/>
            <a:ext cx="4540521"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228600" algn="l" defTabSz="914400" rtl="0" eaLnBrk="1" fontAlgn="auto" latinLnBrk="0" hangingPunct="1">
              <a:lnSpc>
                <a:spcPct val="9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Overt values-based </a:t>
            </a: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testing reduced both WC claim rates and costs</a:t>
            </a:r>
          </a:p>
          <a:p>
            <a:pPr marL="514350" marR="0" lvl="0" indent="-228600" algn="l" defTabSz="914400" rtl="0" eaLnBrk="1" fontAlgn="auto" latinLnBrk="0" hangingPunct="1">
              <a:lnSpc>
                <a:spcPct val="9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Effects stronger for costs than claim rates</a:t>
            </a:r>
          </a:p>
          <a:p>
            <a:pPr marL="514350" marR="0" lvl="0" indent="-228600" algn="l" defTabSz="914400" rtl="0" eaLnBrk="1" fontAlgn="auto" latinLnBrk="0" hangingPunct="1">
              <a:lnSpc>
                <a:spcPct val="90000"/>
              </a:lnSpc>
              <a:spcBef>
                <a:spcPts val="6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Suggests tests may reduce both unsafe behavior and faking or exaggerating claims (malingering)</a:t>
            </a:r>
          </a:p>
          <a:p>
            <a:pPr marL="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This scientific study proves this overt style of testing leads to fewer claims and costs because :</a:t>
            </a:r>
          </a:p>
          <a:p>
            <a:pPr marL="457200" marR="0" lvl="0" indent="-2286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Passing employees are safer and are less likely to be injured</a:t>
            </a: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Passing employees are less likely to fake or exaggerate injuries</a:t>
            </a: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200" dirty="0">
              <a:solidFill>
                <a:prstClr val="black"/>
              </a:solidFill>
              <a:highlight>
                <a:srgbClr val="FFFF00"/>
              </a:highlight>
              <a:latin typeface="Calibri" panose="020F0502020204030204"/>
            </a:endParaRPr>
          </a:p>
          <a:p>
            <a:pPr marL="4572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DOUBLE BLIND AND PEER-REVIEWED BEFORE PUBLISHING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A screenshot of a computer&#10;&#10;Description automatically generated">
            <a:extLst>
              <a:ext uri="{FF2B5EF4-FFF2-40B4-BE49-F238E27FC236}">
                <a16:creationId xmlns:a16="http://schemas.microsoft.com/office/drawing/2014/main" id="{4D83BCDB-3AF6-BB8C-3AEE-546D700070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37" r="21843"/>
          <a:stretch/>
        </p:blipFill>
        <p:spPr>
          <a:xfrm>
            <a:off x="5313225"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Rectangle 2">
            <a:extLst>
              <a:ext uri="{FF2B5EF4-FFF2-40B4-BE49-F238E27FC236}">
                <a16:creationId xmlns:a16="http://schemas.microsoft.com/office/drawing/2014/main" id="{000DBD21-B7CF-7508-9834-EC15769E62EC}"/>
              </a:ext>
            </a:extLst>
          </p:cNvPr>
          <p:cNvSpPr/>
          <p:nvPr/>
        </p:nvSpPr>
        <p:spPr>
          <a:xfrm>
            <a:off x="6618914" y="3531765"/>
            <a:ext cx="847288" cy="164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CAB51F7-47B0-2766-12D6-39F573D6BBB7}"/>
                  </a:ext>
                </a:extLst>
              </p14:cNvPr>
              <p14:cNvContentPartPr/>
              <p14:nvPr/>
            </p14:nvContentPartPr>
            <p14:xfrm>
              <a:off x="6627088" y="300907"/>
              <a:ext cx="1012320" cy="69840"/>
            </p14:xfrm>
          </p:contentPart>
        </mc:Choice>
        <mc:Fallback xmlns="">
          <p:pic>
            <p:nvPicPr>
              <p:cNvPr id="6" name="Ink 5">
                <a:extLst>
                  <a:ext uri="{FF2B5EF4-FFF2-40B4-BE49-F238E27FC236}">
                    <a16:creationId xmlns:a16="http://schemas.microsoft.com/office/drawing/2014/main" id="{9CAB51F7-47B0-2766-12D6-39F573D6BBB7}"/>
                  </a:ext>
                </a:extLst>
              </p:cNvPr>
              <p:cNvPicPr/>
              <p:nvPr/>
            </p:nvPicPr>
            <p:blipFill>
              <a:blip r:embed="rId4"/>
              <a:stretch>
                <a:fillRect/>
              </a:stretch>
            </p:blipFill>
            <p:spPr>
              <a:xfrm>
                <a:off x="6609088" y="265267"/>
                <a:ext cx="1047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7DCD710D-56CB-3859-AF38-4ACB96CF1824}"/>
                  </a:ext>
                </a:extLst>
              </p14:cNvPr>
              <p14:cNvContentPartPr/>
              <p14:nvPr/>
            </p14:nvContentPartPr>
            <p14:xfrm>
              <a:off x="6643648" y="335107"/>
              <a:ext cx="360" cy="360"/>
            </p14:xfrm>
          </p:contentPart>
        </mc:Choice>
        <mc:Fallback xmlns="">
          <p:pic>
            <p:nvPicPr>
              <p:cNvPr id="7" name="Ink 6">
                <a:extLst>
                  <a:ext uri="{FF2B5EF4-FFF2-40B4-BE49-F238E27FC236}">
                    <a16:creationId xmlns:a16="http://schemas.microsoft.com/office/drawing/2014/main" id="{7DCD710D-56CB-3859-AF38-4ACB96CF1824}"/>
                  </a:ext>
                </a:extLst>
              </p:cNvPr>
              <p:cNvPicPr/>
              <p:nvPr/>
            </p:nvPicPr>
            <p:blipFill>
              <a:blip r:embed="rId6"/>
              <a:stretch>
                <a:fillRect/>
              </a:stretch>
            </p:blipFill>
            <p:spPr>
              <a:xfrm>
                <a:off x="6626008" y="299467"/>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F3FB7B6-BA6B-E0CE-EE05-6DC2AE3F02A1}"/>
                  </a:ext>
                </a:extLst>
              </p14:cNvPr>
              <p14:cNvContentPartPr/>
              <p14:nvPr/>
            </p14:nvContentPartPr>
            <p14:xfrm>
              <a:off x="7105168" y="293347"/>
              <a:ext cx="383400" cy="24120"/>
            </p14:xfrm>
          </p:contentPart>
        </mc:Choice>
        <mc:Fallback xmlns="">
          <p:pic>
            <p:nvPicPr>
              <p:cNvPr id="9" name="Ink 8">
                <a:extLst>
                  <a:ext uri="{FF2B5EF4-FFF2-40B4-BE49-F238E27FC236}">
                    <a16:creationId xmlns:a16="http://schemas.microsoft.com/office/drawing/2014/main" id="{2F3FB7B6-BA6B-E0CE-EE05-6DC2AE3F02A1}"/>
                  </a:ext>
                </a:extLst>
              </p:cNvPr>
              <p:cNvPicPr/>
              <p:nvPr/>
            </p:nvPicPr>
            <p:blipFill>
              <a:blip r:embed="rId8"/>
              <a:stretch>
                <a:fillRect/>
              </a:stretch>
            </p:blipFill>
            <p:spPr>
              <a:xfrm>
                <a:off x="7087168" y="257347"/>
                <a:ext cx="419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C3E34692-8C4F-87CA-5908-D242D126564F}"/>
                  </a:ext>
                </a:extLst>
              </p14:cNvPr>
              <p14:cNvContentPartPr/>
              <p14:nvPr/>
            </p14:nvContentPartPr>
            <p14:xfrm>
              <a:off x="7404328" y="343027"/>
              <a:ext cx="212760" cy="9000"/>
            </p14:xfrm>
          </p:contentPart>
        </mc:Choice>
        <mc:Fallback xmlns="">
          <p:pic>
            <p:nvPicPr>
              <p:cNvPr id="11" name="Ink 10">
                <a:extLst>
                  <a:ext uri="{FF2B5EF4-FFF2-40B4-BE49-F238E27FC236}">
                    <a16:creationId xmlns:a16="http://schemas.microsoft.com/office/drawing/2014/main" id="{C3E34692-8C4F-87CA-5908-D242D126564F}"/>
                  </a:ext>
                </a:extLst>
              </p:cNvPr>
              <p:cNvPicPr/>
              <p:nvPr/>
            </p:nvPicPr>
            <p:blipFill>
              <a:blip r:embed="rId10"/>
              <a:stretch>
                <a:fillRect/>
              </a:stretch>
            </p:blipFill>
            <p:spPr>
              <a:xfrm>
                <a:off x="7386328" y="307387"/>
                <a:ext cx="248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6DCEC3A-84CB-EDB6-3C66-906CB7794284}"/>
                  </a:ext>
                </a:extLst>
              </p14:cNvPr>
              <p14:cNvContentPartPr/>
              <p14:nvPr/>
            </p14:nvContentPartPr>
            <p14:xfrm>
              <a:off x="7299208" y="359227"/>
              <a:ext cx="334800" cy="10440"/>
            </p14:xfrm>
          </p:contentPart>
        </mc:Choice>
        <mc:Fallback xmlns="">
          <p:pic>
            <p:nvPicPr>
              <p:cNvPr id="13" name="Ink 12">
                <a:extLst>
                  <a:ext uri="{FF2B5EF4-FFF2-40B4-BE49-F238E27FC236}">
                    <a16:creationId xmlns:a16="http://schemas.microsoft.com/office/drawing/2014/main" id="{06DCEC3A-84CB-EDB6-3C66-906CB7794284}"/>
                  </a:ext>
                </a:extLst>
              </p:cNvPr>
              <p:cNvPicPr/>
              <p:nvPr/>
            </p:nvPicPr>
            <p:blipFill>
              <a:blip r:embed="rId12"/>
              <a:stretch>
                <a:fillRect/>
              </a:stretch>
            </p:blipFill>
            <p:spPr>
              <a:xfrm>
                <a:off x="7281568" y="323587"/>
                <a:ext cx="370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1704A4C-67C5-4702-A6F6-7ABFECBF72EF}"/>
                  </a:ext>
                </a:extLst>
              </p14:cNvPr>
              <p14:cNvContentPartPr/>
              <p14:nvPr/>
            </p14:nvContentPartPr>
            <p14:xfrm>
              <a:off x="7240888" y="352027"/>
              <a:ext cx="91080" cy="360"/>
            </p14:xfrm>
          </p:contentPart>
        </mc:Choice>
        <mc:Fallback xmlns="">
          <p:pic>
            <p:nvPicPr>
              <p:cNvPr id="14" name="Ink 13">
                <a:extLst>
                  <a:ext uri="{FF2B5EF4-FFF2-40B4-BE49-F238E27FC236}">
                    <a16:creationId xmlns:a16="http://schemas.microsoft.com/office/drawing/2014/main" id="{91704A4C-67C5-4702-A6F6-7ABFECBF72EF}"/>
                  </a:ext>
                </a:extLst>
              </p:cNvPr>
              <p:cNvPicPr/>
              <p:nvPr/>
            </p:nvPicPr>
            <p:blipFill>
              <a:blip r:embed="rId14"/>
              <a:stretch>
                <a:fillRect/>
              </a:stretch>
            </p:blipFill>
            <p:spPr>
              <a:xfrm>
                <a:off x="7223248" y="316027"/>
                <a:ext cx="126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74CDC9F4-EC46-04E4-82FF-94D9C0940660}"/>
                  </a:ext>
                </a:extLst>
              </p14:cNvPr>
              <p14:cNvContentPartPr/>
              <p14:nvPr/>
            </p14:nvContentPartPr>
            <p14:xfrm>
              <a:off x="6618808" y="452467"/>
              <a:ext cx="230400" cy="27000"/>
            </p14:xfrm>
          </p:contentPart>
        </mc:Choice>
        <mc:Fallback xmlns="">
          <p:pic>
            <p:nvPicPr>
              <p:cNvPr id="15" name="Ink 14">
                <a:extLst>
                  <a:ext uri="{FF2B5EF4-FFF2-40B4-BE49-F238E27FC236}">
                    <a16:creationId xmlns:a16="http://schemas.microsoft.com/office/drawing/2014/main" id="{74CDC9F4-EC46-04E4-82FF-94D9C0940660}"/>
                  </a:ext>
                </a:extLst>
              </p:cNvPr>
              <p:cNvPicPr/>
              <p:nvPr/>
            </p:nvPicPr>
            <p:blipFill>
              <a:blip r:embed="rId16"/>
              <a:stretch>
                <a:fillRect/>
              </a:stretch>
            </p:blipFill>
            <p:spPr>
              <a:xfrm>
                <a:off x="6600808" y="416827"/>
                <a:ext cx="266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69CD739F-02AF-A515-EF19-8C0DBAD4E947}"/>
                  </a:ext>
                </a:extLst>
              </p14:cNvPr>
              <p14:cNvContentPartPr/>
              <p14:nvPr/>
            </p14:nvContentPartPr>
            <p14:xfrm>
              <a:off x="6635368" y="435907"/>
              <a:ext cx="141480" cy="360"/>
            </p14:xfrm>
          </p:contentPart>
        </mc:Choice>
        <mc:Fallback xmlns="">
          <p:pic>
            <p:nvPicPr>
              <p:cNvPr id="16" name="Ink 15">
                <a:extLst>
                  <a:ext uri="{FF2B5EF4-FFF2-40B4-BE49-F238E27FC236}">
                    <a16:creationId xmlns:a16="http://schemas.microsoft.com/office/drawing/2014/main" id="{69CD739F-02AF-A515-EF19-8C0DBAD4E947}"/>
                  </a:ext>
                </a:extLst>
              </p:cNvPr>
              <p:cNvPicPr/>
              <p:nvPr/>
            </p:nvPicPr>
            <p:blipFill>
              <a:blip r:embed="rId18"/>
              <a:stretch>
                <a:fillRect/>
              </a:stretch>
            </p:blipFill>
            <p:spPr>
              <a:xfrm>
                <a:off x="6617728" y="400267"/>
                <a:ext cx="177120" cy="72000"/>
              </a:xfrm>
              <a:prstGeom prst="rect">
                <a:avLst/>
              </a:prstGeom>
            </p:spPr>
          </p:pic>
        </mc:Fallback>
      </mc:AlternateContent>
      <p:sp>
        <p:nvSpPr>
          <p:cNvPr id="18" name="Rectangle 17">
            <a:extLst>
              <a:ext uri="{FF2B5EF4-FFF2-40B4-BE49-F238E27FC236}">
                <a16:creationId xmlns:a16="http://schemas.microsoft.com/office/drawing/2014/main" id="{B277FC6C-BAF8-13C8-7488-E5C2E81DCEBA}"/>
              </a:ext>
            </a:extLst>
          </p:cNvPr>
          <p:cNvSpPr/>
          <p:nvPr/>
        </p:nvSpPr>
        <p:spPr>
          <a:xfrm>
            <a:off x="6618808" y="410347"/>
            <a:ext cx="1324955" cy="1036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78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BD6AD9-41BE-151E-ECBA-70B0B714B4B4}"/>
              </a:ext>
            </a:extLst>
          </p:cNvPr>
          <p:cNvSpPr txBox="1"/>
          <p:nvPr/>
        </p:nvSpPr>
        <p:spPr>
          <a:xfrm>
            <a:off x="2347522" y="574859"/>
            <a:ext cx="27237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Impact" panose="020B0806030902050204" pitchFamily="34" charset="0"/>
                <a:ea typeface="+mn-ea"/>
                <a:cs typeface="+mn-cs"/>
              </a:rPr>
              <a:t>WHAT IS SAFER HIRE?</a:t>
            </a:r>
          </a:p>
        </p:txBody>
      </p:sp>
      <p:sp>
        <p:nvSpPr>
          <p:cNvPr id="5" name="TextBox 4">
            <a:extLst>
              <a:ext uri="{FF2B5EF4-FFF2-40B4-BE49-F238E27FC236}">
                <a16:creationId xmlns:a16="http://schemas.microsoft.com/office/drawing/2014/main" id="{956D5781-FBD0-10CE-373A-AE7F3E48AB34}"/>
              </a:ext>
            </a:extLst>
          </p:cNvPr>
          <p:cNvSpPr txBox="1"/>
          <p:nvPr/>
        </p:nvSpPr>
        <p:spPr>
          <a:xfrm>
            <a:off x="654817" y="1036524"/>
            <a:ext cx="648687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Safer Hire is a simple </a:t>
            </a: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9 min. pre-hire screen </a:t>
            </a: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and is </a:t>
            </a: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a:t>
            </a: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highly reliable, cost-effective </a:t>
            </a:r>
            <a:r>
              <a:rPr kumimoji="0" lang="en-US" sz="1800" b="1" i="0" u="sng"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Pre-Claim</a:t>
            </a: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Risk Management Tool. </a:t>
            </a: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Used to identify candidates who  are high risk for claims. Organizations are then able to avoid making costly hires impacting; Workers Comp, Turnover, Employee Conflict Issues, Lost Productivity, and more.</a:t>
            </a:r>
          </a:p>
        </p:txBody>
      </p:sp>
      <p:sp>
        <p:nvSpPr>
          <p:cNvPr id="6" name="TextBox 5">
            <a:extLst>
              <a:ext uri="{FF2B5EF4-FFF2-40B4-BE49-F238E27FC236}">
                <a16:creationId xmlns:a16="http://schemas.microsoft.com/office/drawing/2014/main" id="{11A32EBA-ED78-199E-B50B-5A24AA270F88}"/>
              </a:ext>
            </a:extLst>
          </p:cNvPr>
          <p:cNvSpPr txBox="1"/>
          <p:nvPr/>
        </p:nvSpPr>
        <p:spPr>
          <a:xfrm>
            <a:off x="7271905" y="574859"/>
            <a:ext cx="38813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Impact" panose="020B0806030902050204" pitchFamily="34" charset="0"/>
                <a:ea typeface="+mn-ea"/>
                <a:cs typeface="+mn-cs"/>
              </a:rPr>
              <a:t>HOW DOES SAFER HIRE WORK?</a:t>
            </a:r>
          </a:p>
        </p:txBody>
      </p:sp>
      <p:sp>
        <p:nvSpPr>
          <p:cNvPr id="7" name="TextBox 6">
            <a:extLst>
              <a:ext uri="{FF2B5EF4-FFF2-40B4-BE49-F238E27FC236}">
                <a16:creationId xmlns:a16="http://schemas.microsoft.com/office/drawing/2014/main" id="{7A7DF18A-CDED-36A3-2971-D66311D4E24A}"/>
              </a:ext>
            </a:extLst>
          </p:cNvPr>
          <p:cNvSpPr txBox="1"/>
          <p:nvPr/>
        </p:nvSpPr>
        <p:spPr>
          <a:xfrm>
            <a:off x="7337040" y="1036524"/>
            <a:ext cx="3816201"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By identifying candidates with an entitlement attitude and skewed values,  employers avoid hiring those candidates who are high risk for claims and safety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On average, clients using testing such as Safer Hire see a </a:t>
            </a: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reduction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 WC claim frequency by 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 WC claim severity by 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 Employee turnover by 30% Average Return on Investment is 8:1! </a:t>
            </a:r>
          </a:p>
        </p:txBody>
      </p:sp>
      <p:sp>
        <p:nvSpPr>
          <p:cNvPr id="2" name="TextBox 1">
            <a:extLst>
              <a:ext uri="{FF2B5EF4-FFF2-40B4-BE49-F238E27FC236}">
                <a16:creationId xmlns:a16="http://schemas.microsoft.com/office/drawing/2014/main" id="{CCCEB524-0218-C9EB-4CF8-21E45E909D40}"/>
              </a:ext>
            </a:extLst>
          </p:cNvPr>
          <p:cNvSpPr txBox="1"/>
          <p:nvPr/>
        </p:nvSpPr>
        <p:spPr>
          <a:xfrm>
            <a:off x="7337038" y="4505783"/>
            <a:ext cx="38813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solidFill>
                <a:effectLst/>
                <a:uLnTx/>
                <a:uFillTx/>
                <a:latin typeface="Impact" panose="020B0806030902050204" pitchFamily="34" charset="0"/>
                <a:ea typeface="+mn-ea"/>
                <a:cs typeface="+mn-cs"/>
              </a:rPr>
              <a:t>NOW THE CHOICE IS CLEAR</a:t>
            </a:r>
          </a:p>
        </p:txBody>
      </p:sp>
      <p:sp>
        <p:nvSpPr>
          <p:cNvPr id="12" name="TextBox 11">
            <a:extLst>
              <a:ext uri="{FF2B5EF4-FFF2-40B4-BE49-F238E27FC236}">
                <a16:creationId xmlns:a16="http://schemas.microsoft.com/office/drawing/2014/main" id="{DE45BE5B-9A35-2770-867E-46635DB07D66}"/>
              </a:ext>
            </a:extLst>
          </p:cNvPr>
          <p:cNvSpPr txBox="1"/>
          <p:nvPr/>
        </p:nvSpPr>
        <p:spPr>
          <a:xfrm>
            <a:off x="7333820" y="4921458"/>
            <a:ext cx="323308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prstClr val="black">
                    <a:lumMod val="65000"/>
                    <a:lumOff val="35000"/>
                  </a:prstClr>
                </a:solidFill>
                <a:latin typeface="Calibri" panose="020F0502020204030204"/>
              </a:rPr>
              <a:t>- </a:t>
            </a: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Admission in 1</a:t>
            </a:r>
            <a:r>
              <a:rPr kumimoji="0" lang="en-US" sz="1200" b="0" i="1" u="none" strike="noStrike" kern="1200" cap="none" spc="0" normalizeH="0" baseline="30000" noProof="0" dirty="0">
                <a:ln>
                  <a:noFill/>
                </a:ln>
                <a:solidFill>
                  <a:prstClr val="black">
                    <a:lumMod val="65000"/>
                    <a:lumOff val="35000"/>
                  </a:prstClr>
                </a:solidFill>
                <a:effectLst/>
                <a:uLnTx/>
                <a:uFillTx/>
                <a:latin typeface="Calibri" panose="020F0502020204030204"/>
                <a:ea typeface="+mn-ea"/>
                <a:cs typeface="+mn-cs"/>
              </a:rPr>
              <a:t>st</a:t>
            </a: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3 </a:t>
            </a:r>
            <a:r>
              <a:rPr kumimoji="0" lang="en-US" sz="1200" b="0" i="1"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sc</a:t>
            </a:r>
            <a:r>
              <a:rPr lang="en-US" sz="1200" i="1" dirty="0" err="1">
                <a:solidFill>
                  <a:prstClr val="black">
                    <a:lumMod val="65000"/>
                    <a:lumOff val="35000"/>
                  </a:prstClr>
                </a:solidFill>
                <a:latin typeface="Calibri" panose="020F0502020204030204"/>
              </a:rPr>
              <a:t>reens</a:t>
            </a:r>
            <a:endParaRPr lang="en-US" sz="1200" i="1" dirty="0">
              <a:solidFill>
                <a:prstClr val="black">
                  <a:lumMod val="65000"/>
                  <a:lumOff val="35000"/>
                </a:prst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Referred us to friend </a:t>
            </a:r>
            <a:r>
              <a:rPr lang="en-US" sz="1200" i="1" dirty="0">
                <a:solidFill>
                  <a:prstClr val="black">
                    <a:lumMod val="65000"/>
                    <a:lumOff val="35000"/>
                  </a:prstClr>
                </a:solidFill>
                <a:latin typeface="Calibri" panose="020F0502020204030204"/>
              </a:rPr>
              <a:t>within 7 days of screening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“Based on the answers we can now see; I know we have insight into applicants we never had before.” </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client comment within 1</a:t>
            </a:r>
            <a:r>
              <a:rPr kumimoji="0" lang="en-US" sz="1200" b="0" i="0" u="none" strike="noStrike" kern="1200" cap="none" spc="0" normalizeH="0" baseline="30000" noProof="0" dirty="0">
                <a:ln>
                  <a:noFill/>
                </a:ln>
                <a:solidFill>
                  <a:prstClr val="black">
                    <a:lumMod val="65000"/>
                    <a:lumOff val="35000"/>
                  </a:prstClr>
                </a:solidFill>
                <a:effectLst/>
                <a:uLnTx/>
                <a:uFillTx/>
                <a:latin typeface="Calibri" panose="020F0502020204030204"/>
                <a:ea typeface="+mn-ea"/>
                <a:cs typeface="+mn-cs"/>
              </a:rPr>
              <a:t>st</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30 days</a:t>
            </a:r>
          </a:p>
        </p:txBody>
      </p:sp>
      <p:pic>
        <p:nvPicPr>
          <p:cNvPr id="14" name="Picture 13">
            <a:extLst>
              <a:ext uri="{FF2B5EF4-FFF2-40B4-BE49-F238E27FC236}">
                <a16:creationId xmlns:a16="http://schemas.microsoft.com/office/drawing/2014/main" id="{F8F26A0C-4B45-65C3-CAAE-0FDE62F632B9}"/>
              </a:ext>
            </a:extLst>
          </p:cNvPr>
          <p:cNvPicPr>
            <a:picLocks noChangeAspect="1"/>
          </p:cNvPicPr>
          <p:nvPr/>
        </p:nvPicPr>
        <p:blipFill>
          <a:blip r:embed="rId2"/>
          <a:stretch>
            <a:fillRect/>
          </a:stretch>
        </p:blipFill>
        <p:spPr>
          <a:xfrm>
            <a:off x="598184" y="2513852"/>
            <a:ext cx="6600137" cy="3712577"/>
          </a:xfrm>
          <a:prstGeom prst="rect">
            <a:avLst/>
          </a:prstGeom>
        </p:spPr>
      </p:pic>
      <p:pic>
        <p:nvPicPr>
          <p:cNvPr id="8" name="Picture 7">
            <a:extLst>
              <a:ext uri="{FF2B5EF4-FFF2-40B4-BE49-F238E27FC236}">
                <a16:creationId xmlns:a16="http://schemas.microsoft.com/office/drawing/2014/main" id="{1605CE23-47C0-7D89-6FAA-A946D20D579E}"/>
              </a:ext>
            </a:extLst>
          </p:cNvPr>
          <p:cNvPicPr>
            <a:picLocks noChangeAspect="1"/>
          </p:cNvPicPr>
          <p:nvPr/>
        </p:nvPicPr>
        <p:blipFill>
          <a:blip r:embed="rId3"/>
          <a:stretch>
            <a:fillRect/>
          </a:stretch>
        </p:blipFill>
        <p:spPr>
          <a:xfrm>
            <a:off x="598183" y="2512132"/>
            <a:ext cx="6596920" cy="3716018"/>
          </a:xfrm>
          <a:prstGeom prst="rect">
            <a:avLst/>
          </a:prstGeom>
        </p:spPr>
      </p:pic>
      <p:sp>
        <p:nvSpPr>
          <p:cNvPr id="3" name="TextBox 2">
            <a:extLst>
              <a:ext uri="{FF2B5EF4-FFF2-40B4-BE49-F238E27FC236}">
                <a16:creationId xmlns:a16="http://schemas.microsoft.com/office/drawing/2014/main" id="{43D37FC7-A19A-71C4-6384-19E1A646D4A6}"/>
              </a:ext>
            </a:extLst>
          </p:cNvPr>
          <p:cNvSpPr txBox="1"/>
          <p:nvPr/>
        </p:nvSpPr>
        <p:spPr>
          <a:xfrm>
            <a:off x="7141690" y="6074275"/>
            <a:ext cx="354765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Avoid that 10 – 20% that cause 90% of your problems. </a:t>
            </a:r>
          </a:p>
        </p:txBody>
      </p:sp>
    </p:spTree>
    <p:extLst>
      <p:ext uri="{BB962C8B-B14F-4D97-AF65-F5344CB8AC3E}">
        <p14:creationId xmlns:p14="http://schemas.microsoft.com/office/powerpoint/2010/main" val="4203389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2374BB-2851-2AF5-890A-8B70B2DE784D}"/>
              </a:ext>
            </a:extLst>
          </p:cNvPr>
          <p:cNvSpPr txBox="1"/>
          <p:nvPr/>
        </p:nvSpPr>
        <p:spPr>
          <a:xfrm>
            <a:off x="3175" y="463428"/>
            <a:ext cx="12188825" cy="461665"/>
          </a:xfrm>
          <a:prstGeom prst="rect">
            <a:avLst/>
          </a:prstGeom>
          <a:noFill/>
        </p:spPr>
        <p:txBody>
          <a:bodyPr wrap="square" rtlCol="0">
            <a:spAutoFit/>
          </a:bodyPr>
          <a:lstStyle/>
          <a:p>
            <a:pPr algn="ctr"/>
            <a:r>
              <a:rPr lang="en-US" sz="2400" dirty="0">
                <a:solidFill>
                  <a:srgbClr val="0070C0"/>
                </a:solidFill>
                <a:latin typeface="Impact" panose="020B0806030902050204" pitchFamily="34" charset="0"/>
              </a:rPr>
              <a:t>WHAT DO I DO AS A PARTNER?</a:t>
            </a:r>
          </a:p>
        </p:txBody>
      </p:sp>
      <p:sp>
        <p:nvSpPr>
          <p:cNvPr id="3" name="TextBox 2">
            <a:extLst>
              <a:ext uri="{FF2B5EF4-FFF2-40B4-BE49-F238E27FC236}">
                <a16:creationId xmlns:a16="http://schemas.microsoft.com/office/drawing/2014/main" id="{ED9BEFEB-8AE6-E59F-70F6-3DCEC33B12DD}"/>
              </a:ext>
            </a:extLst>
          </p:cNvPr>
          <p:cNvSpPr txBox="1"/>
          <p:nvPr/>
        </p:nvSpPr>
        <p:spPr>
          <a:xfrm>
            <a:off x="5921659" y="5566671"/>
            <a:ext cx="3617300" cy="738664"/>
          </a:xfrm>
          <a:prstGeom prst="rect">
            <a:avLst/>
          </a:prstGeom>
          <a:noFill/>
        </p:spPr>
        <p:txBody>
          <a:bodyPr wrap="square" rtlCol="0">
            <a:spAutoFit/>
          </a:bodyPr>
          <a:lstStyle/>
          <a:p>
            <a:pPr algn="ctr"/>
            <a:r>
              <a:rPr lang="en-US" sz="1400" b="1" dirty="0">
                <a:solidFill>
                  <a:schemeClr val="tx2"/>
                </a:solidFill>
              </a:rPr>
              <a:t>Mark Walker</a:t>
            </a:r>
          </a:p>
          <a:p>
            <a:pPr algn="ctr"/>
            <a:r>
              <a:rPr lang="en-US" sz="1400" dirty="0">
                <a:solidFill>
                  <a:schemeClr val="tx2"/>
                </a:solidFill>
              </a:rPr>
              <a:t>P: 631.617.8303</a:t>
            </a:r>
          </a:p>
          <a:p>
            <a:pPr algn="ctr"/>
            <a:r>
              <a:rPr lang="en-US" sz="1400" dirty="0">
                <a:solidFill>
                  <a:schemeClr val="tx2"/>
                </a:solidFill>
                <a:hlinkClick r:id="rId2"/>
              </a:rPr>
              <a:t>https://calendly.com/mark_calendar</a:t>
            </a:r>
            <a:endParaRPr lang="en-US" sz="1400" b="1" dirty="0">
              <a:solidFill>
                <a:schemeClr val="tx2"/>
              </a:solidFill>
            </a:endParaRPr>
          </a:p>
        </p:txBody>
      </p:sp>
      <p:sp>
        <p:nvSpPr>
          <p:cNvPr id="9" name="TextBox 8">
            <a:extLst>
              <a:ext uri="{FF2B5EF4-FFF2-40B4-BE49-F238E27FC236}">
                <a16:creationId xmlns:a16="http://schemas.microsoft.com/office/drawing/2014/main" id="{FCA6D366-1255-16EA-4094-FB1A985507A6}"/>
              </a:ext>
            </a:extLst>
          </p:cNvPr>
          <p:cNvSpPr txBox="1"/>
          <p:nvPr/>
        </p:nvSpPr>
        <p:spPr>
          <a:xfrm>
            <a:off x="2721374" y="5588417"/>
            <a:ext cx="3548968" cy="738664"/>
          </a:xfrm>
          <a:prstGeom prst="rect">
            <a:avLst/>
          </a:prstGeom>
          <a:noFill/>
        </p:spPr>
        <p:txBody>
          <a:bodyPr wrap="square" rtlCol="0">
            <a:spAutoFit/>
          </a:bodyPr>
          <a:lstStyle/>
          <a:p>
            <a:pPr algn="ctr"/>
            <a:r>
              <a:rPr lang="en-US" sz="1400" b="1" dirty="0">
                <a:solidFill>
                  <a:schemeClr val="tx2"/>
                </a:solidFill>
              </a:rPr>
              <a:t>Luke Slabaugh</a:t>
            </a:r>
          </a:p>
          <a:p>
            <a:pPr algn="ctr"/>
            <a:r>
              <a:rPr lang="en-US" sz="1400" dirty="0">
                <a:solidFill>
                  <a:schemeClr val="tx2"/>
                </a:solidFill>
              </a:rPr>
              <a:t>P: 602.332.5853</a:t>
            </a:r>
          </a:p>
          <a:p>
            <a:pPr algn="ctr"/>
            <a:r>
              <a:rPr lang="en-US" sz="1400" dirty="0">
                <a:solidFill>
                  <a:schemeClr val="tx2"/>
                </a:solidFill>
                <a:hlinkClick r:id="rId3"/>
              </a:rPr>
              <a:t>https://calendly.com/luke-calendar</a:t>
            </a:r>
            <a:r>
              <a:rPr lang="en-US" sz="1400" dirty="0">
                <a:solidFill>
                  <a:schemeClr val="tx2"/>
                </a:solidFill>
              </a:rPr>
              <a:t>  </a:t>
            </a:r>
          </a:p>
        </p:txBody>
      </p:sp>
      <p:sp>
        <p:nvSpPr>
          <p:cNvPr id="10" name="TextBox 9">
            <a:extLst>
              <a:ext uri="{FF2B5EF4-FFF2-40B4-BE49-F238E27FC236}">
                <a16:creationId xmlns:a16="http://schemas.microsoft.com/office/drawing/2014/main" id="{43FEAF15-B429-DD96-681D-FAA371500BF0}"/>
              </a:ext>
            </a:extLst>
          </p:cNvPr>
          <p:cNvSpPr txBox="1"/>
          <p:nvPr/>
        </p:nvSpPr>
        <p:spPr>
          <a:xfrm>
            <a:off x="453005" y="623251"/>
            <a:ext cx="11132191" cy="646331"/>
          </a:xfrm>
          <a:prstGeom prst="rect">
            <a:avLst/>
          </a:prstGeom>
          <a:noFill/>
        </p:spPr>
        <p:txBody>
          <a:bodyPr wrap="square" rtlCol="0">
            <a:spAutoFit/>
          </a:bodyPr>
          <a:lstStyle/>
          <a:p>
            <a:pPr algn="ctr"/>
            <a:endParaRPr lang="en-US" dirty="0">
              <a:solidFill>
                <a:schemeClr val="tx2"/>
              </a:solidFill>
            </a:endParaRPr>
          </a:p>
          <a:p>
            <a:pPr algn="ctr"/>
            <a:r>
              <a:rPr lang="en-US" dirty="0">
                <a:solidFill>
                  <a:schemeClr val="tx2"/>
                </a:solidFill>
              </a:rPr>
              <a:t>You Don’t have to be the expert. </a:t>
            </a:r>
            <a:r>
              <a:rPr lang="en-US" u="sng" dirty="0">
                <a:solidFill>
                  <a:schemeClr val="tx2"/>
                </a:solidFill>
              </a:rPr>
              <a:t>Simply make the introduction and Schedule a conversation.</a:t>
            </a:r>
          </a:p>
        </p:txBody>
      </p:sp>
      <p:pic>
        <p:nvPicPr>
          <p:cNvPr id="8" name="Picture 7" descr="A screenshot of a web page&#10;&#10;Description automatically generated">
            <a:extLst>
              <a:ext uri="{FF2B5EF4-FFF2-40B4-BE49-F238E27FC236}">
                <a16:creationId xmlns:a16="http://schemas.microsoft.com/office/drawing/2014/main" id="{96C585C7-831E-1FB9-CD9C-3DDB529BF1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44" r="28352"/>
          <a:stretch/>
        </p:blipFill>
        <p:spPr>
          <a:xfrm>
            <a:off x="3139692" y="1626346"/>
            <a:ext cx="2781967" cy="3605307"/>
          </a:xfrm>
          <a:prstGeom prst="rect">
            <a:avLst/>
          </a:prstGeom>
        </p:spPr>
      </p:pic>
      <p:sp>
        <p:nvSpPr>
          <p:cNvPr id="13" name="TextBox 12">
            <a:extLst>
              <a:ext uri="{FF2B5EF4-FFF2-40B4-BE49-F238E27FC236}">
                <a16:creationId xmlns:a16="http://schemas.microsoft.com/office/drawing/2014/main" id="{AA8F79A6-27B0-925A-6FAA-AF2F3DE5BE5D}"/>
              </a:ext>
            </a:extLst>
          </p:cNvPr>
          <p:cNvSpPr txBox="1"/>
          <p:nvPr/>
        </p:nvSpPr>
        <p:spPr>
          <a:xfrm>
            <a:off x="453005" y="2545901"/>
            <a:ext cx="2686687" cy="1077218"/>
          </a:xfrm>
          <a:prstGeom prst="rect">
            <a:avLst/>
          </a:prstGeom>
          <a:noFill/>
        </p:spPr>
        <p:txBody>
          <a:bodyPr wrap="square" rtlCol="0">
            <a:spAutoFit/>
          </a:bodyPr>
          <a:lstStyle/>
          <a:p>
            <a:pPr algn="ctr"/>
            <a:r>
              <a:rPr lang="en-US" sz="1600" b="1" u="sng" dirty="0"/>
              <a:t>Response for any question: </a:t>
            </a:r>
            <a:r>
              <a:rPr lang="en-US" sz="1600" i="1" dirty="0"/>
              <a:t>“That’s a great question. Let’s make that the first thing we ask on our call.”</a:t>
            </a:r>
          </a:p>
        </p:txBody>
      </p:sp>
      <p:sp>
        <p:nvSpPr>
          <p:cNvPr id="14" name="TextBox 13">
            <a:extLst>
              <a:ext uri="{FF2B5EF4-FFF2-40B4-BE49-F238E27FC236}">
                <a16:creationId xmlns:a16="http://schemas.microsoft.com/office/drawing/2014/main" id="{C7C44A5F-33E0-872C-8778-7C61FF08E216}"/>
              </a:ext>
            </a:extLst>
          </p:cNvPr>
          <p:cNvSpPr txBox="1"/>
          <p:nvPr/>
        </p:nvSpPr>
        <p:spPr>
          <a:xfrm>
            <a:off x="3142605" y="1267814"/>
            <a:ext cx="5906790" cy="338554"/>
          </a:xfrm>
          <a:prstGeom prst="rect">
            <a:avLst/>
          </a:prstGeom>
          <a:noFill/>
        </p:spPr>
        <p:txBody>
          <a:bodyPr wrap="square" rtlCol="0">
            <a:spAutoFit/>
          </a:bodyPr>
          <a:lstStyle/>
          <a:p>
            <a:r>
              <a:rPr lang="en-US" sz="1600" b="1" dirty="0"/>
              <a:t>Insert and share the following 2 brochures on every presentation. </a:t>
            </a:r>
          </a:p>
        </p:txBody>
      </p:sp>
      <p:pic>
        <p:nvPicPr>
          <p:cNvPr id="16" name="Picture 15">
            <a:extLst>
              <a:ext uri="{FF2B5EF4-FFF2-40B4-BE49-F238E27FC236}">
                <a16:creationId xmlns:a16="http://schemas.microsoft.com/office/drawing/2014/main" id="{4F109F2E-9DB0-0256-E9AC-26E0263C64C1}"/>
              </a:ext>
            </a:extLst>
          </p:cNvPr>
          <p:cNvPicPr>
            <a:picLocks noChangeAspect="1"/>
          </p:cNvPicPr>
          <p:nvPr/>
        </p:nvPicPr>
        <p:blipFill>
          <a:blip r:embed="rId5"/>
          <a:stretch>
            <a:fillRect/>
          </a:stretch>
        </p:blipFill>
        <p:spPr>
          <a:xfrm>
            <a:off x="6270342" y="1615860"/>
            <a:ext cx="2776140" cy="3604533"/>
          </a:xfrm>
          <a:prstGeom prst="rect">
            <a:avLst/>
          </a:prstGeom>
          <a:ln>
            <a:solidFill>
              <a:schemeClr val="bg2">
                <a:lumMod val="25000"/>
              </a:schemeClr>
            </a:solidFill>
          </a:ln>
        </p:spPr>
      </p:pic>
      <p:sp>
        <p:nvSpPr>
          <p:cNvPr id="17" name="TextBox 16">
            <a:extLst>
              <a:ext uri="{FF2B5EF4-FFF2-40B4-BE49-F238E27FC236}">
                <a16:creationId xmlns:a16="http://schemas.microsoft.com/office/drawing/2014/main" id="{BF6684CB-82C4-8603-147F-73B546B5EE15}"/>
              </a:ext>
            </a:extLst>
          </p:cNvPr>
          <p:cNvSpPr txBox="1"/>
          <p:nvPr/>
        </p:nvSpPr>
        <p:spPr>
          <a:xfrm>
            <a:off x="9336947" y="2540831"/>
            <a:ext cx="2097248" cy="1384995"/>
          </a:xfrm>
          <a:prstGeom prst="rect">
            <a:avLst/>
          </a:prstGeom>
          <a:noFill/>
          <a:ln>
            <a:solidFill>
              <a:schemeClr val="accent1"/>
            </a:solidFill>
          </a:ln>
        </p:spPr>
        <p:txBody>
          <a:bodyPr wrap="square" rtlCol="0">
            <a:spAutoFit/>
          </a:bodyPr>
          <a:lstStyle/>
          <a:p>
            <a:r>
              <a:rPr lang="en-US" sz="1100" b="1" dirty="0"/>
              <a:t>To Customize ROI </a:t>
            </a:r>
          </a:p>
          <a:p>
            <a:r>
              <a:rPr lang="en-US" sz="1100" b="1" dirty="0"/>
              <a:t>Email me 4 items:</a:t>
            </a:r>
          </a:p>
          <a:p>
            <a:r>
              <a:rPr lang="en-US" sz="1100" dirty="0"/>
              <a:t>1. Estimated New Hires Annually</a:t>
            </a:r>
          </a:p>
          <a:p>
            <a:r>
              <a:rPr lang="en-US" sz="1100" dirty="0"/>
              <a:t>2. Work Comp Annual Premium</a:t>
            </a:r>
          </a:p>
          <a:p>
            <a:r>
              <a:rPr lang="en-US" sz="1100" dirty="0"/>
              <a:t>3. Work Comp Mod</a:t>
            </a:r>
          </a:p>
          <a:p>
            <a:r>
              <a:rPr lang="en-US" sz="1100" dirty="0"/>
              <a:t>4. Work Comp Claims Paid</a:t>
            </a:r>
          </a:p>
          <a:p>
            <a:pPr algn="ctr"/>
            <a:r>
              <a:rPr lang="en-US" sz="900" dirty="0"/>
              <a:t>(applies if in captive, self insured, or </a:t>
            </a:r>
          </a:p>
          <a:p>
            <a:pPr algn="ctr"/>
            <a:r>
              <a:rPr lang="en-US" sz="900" dirty="0"/>
              <a:t>high deductible plans)</a:t>
            </a:r>
          </a:p>
        </p:txBody>
      </p:sp>
      <p:cxnSp>
        <p:nvCxnSpPr>
          <p:cNvPr id="19" name="Straight Arrow Connector 18">
            <a:extLst>
              <a:ext uri="{FF2B5EF4-FFF2-40B4-BE49-F238E27FC236}">
                <a16:creationId xmlns:a16="http://schemas.microsoft.com/office/drawing/2014/main" id="{8FBD6095-5618-A020-05E8-9F16BB4452AD}"/>
              </a:ext>
            </a:extLst>
          </p:cNvPr>
          <p:cNvCxnSpPr>
            <a:cxnSpLocks/>
          </p:cNvCxnSpPr>
          <p:nvPr/>
        </p:nvCxnSpPr>
        <p:spPr>
          <a:xfrm>
            <a:off x="2357306" y="5610163"/>
            <a:ext cx="782386" cy="541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10553D-801E-F525-0E87-381FB9AAA77E}"/>
              </a:ext>
            </a:extLst>
          </p:cNvPr>
          <p:cNvSpPr txBox="1"/>
          <p:nvPr/>
        </p:nvSpPr>
        <p:spPr>
          <a:xfrm>
            <a:off x="1015069" y="4899438"/>
            <a:ext cx="1342237" cy="938719"/>
          </a:xfrm>
          <a:prstGeom prst="rect">
            <a:avLst/>
          </a:prstGeom>
          <a:noFill/>
          <a:ln>
            <a:solidFill>
              <a:schemeClr val="accent1"/>
            </a:solidFill>
          </a:ln>
        </p:spPr>
        <p:txBody>
          <a:bodyPr wrap="square" rtlCol="0">
            <a:spAutoFit/>
          </a:bodyPr>
          <a:lstStyle/>
          <a:p>
            <a:r>
              <a:rPr lang="en-US" sz="1100" dirty="0"/>
              <a:t>It’s easy to schedule your client demo in real time using this link in my email signature. </a:t>
            </a:r>
          </a:p>
        </p:txBody>
      </p:sp>
      <p:cxnSp>
        <p:nvCxnSpPr>
          <p:cNvPr id="22" name="Straight Arrow Connector 21">
            <a:extLst>
              <a:ext uri="{FF2B5EF4-FFF2-40B4-BE49-F238E27FC236}">
                <a16:creationId xmlns:a16="http://schemas.microsoft.com/office/drawing/2014/main" id="{9AD00073-7B65-875B-1AAF-92752709CF75}"/>
              </a:ext>
            </a:extLst>
          </p:cNvPr>
          <p:cNvCxnSpPr/>
          <p:nvPr/>
        </p:nvCxnSpPr>
        <p:spPr>
          <a:xfrm flipH="1" flipV="1">
            <a:off x="7147420" y="2239861"/>
            <a:ext cx="2189527" cy="1300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53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B1C596-BE98-0234-37A0-74EA1BC42382}"/>
              </a:ext>
            </a:extLst>
          </p:cNvPr>
          <p:cNvPicPr>
            <a:picLocks noChangeAspect="1"/>
          </p:cNvPicPr>
          <p:nvPr/>
        </p:nvPicPr>
        <p:blipFill>
          <a:blip r:embed="rId2"/>
          <a:stretch>
            <a:fillRect/>
          </a:stretch>
        </p:blipFill>
        <p:spPr>
          <a:xfrm>
            <a:off x="774583" y="1040504"/>
            <a:ext cx="5709698" cy="5094237"/>
          </a:xfrm>
          <a:prstGeom prst="rect">
            <a:avLst/>
          </a:prstGeom>
        </p:spPr>
      </p:pic>
      <p:pic>
        <p:nvPicPr>
          <p:cNvPr id="8" name="Picture 7">
            <a:extLst>
              <a:ext uri="{FF2B5EF4-FFF2-40B4-BE49-F238E27FC236}">
                <a16:creationId xmlns:a16="http://schemas.microsoft.com/office/drawing/2014/main" id="{CB9AE0EA-5B2C-62C1-6361-2145959EF486}"/>
              </a:ext>
            </a:extLst>
          </p:cNvPr>
          <p:cNvPicPr>
            <a:picLocks noChangeAspect="1"/>
          </p:cNvPicPr>
          <p:nvPr/>
        </p:nvPicPr>
        <p:blipFill>
          <a:blip r:embed="rId3"/>
          <a:stretch>
            <a:fillRect/>
          </a:stretch>
        </p:blipFill>
        <p:spPr>
          <a:xfrm>
            <a:off x="372583" y="448942"/>
            <a:ext cx="3108848" cy="591562"/>
          </a:xfrm>
          <a:prstGeom prst="rect">
            <a:avLst/>
          </a:prstGeom>
        </p:spPr>
      </p:pic>
      <p:sp>
        <p:nvSpPr>
          <p:cNvPr id="9" name="TextBox 8">
            <a:extLst>
              <a:ext uri="{FF2B5EF4-FFF2-40B4-BE49-F238E27FC236}">
                <a16:creationId xmlns:a16="http://schemas.microsoft.com/office/drawing/2014/main" id="{61449929-4068-1CBE-4B37-0E62A016D12E}"/>
              </a:ext>
            </a:extLst>
          </p:cNvPr>
          <p:cNvSpPr txBox="1"/>
          <p:nvPr/>
        </p:nvSpPr>
        <p:spPr>
          <a:xfrm>
            <a:off x="6761528" y="1509774"/>
            <a:ext cx="4446166" cy="2800767"/>
          </a:xfrm>
          <a:prstGeom prst="rect">
            <a:avLst/>
          </a:prstGeom>
          <a:solidFill>
            <a:schemeClr val="bg1"/>
          </a:solidFill>
          <a:ln>
            <a:solidFill>
              <a:schemeClr val="accent1"/>
            </a:solidFill>
          </a:ln>
        </p:spPr>
        <p:txBody>
          <a:bodyPr wrap="square">
            <a:spAutoFit/>
          </a:bodyPr>
          <a:lstStyle/>
          <a:p>
            <a:pPr marL="0" marR="0" algn="l" fontAlgn="base">
              <a:spcBef>
                <a:spcPts val="0"/>
              </a:spcBef>
              <a:spcAft>
                <a:spcPts val="0"/>
              </a:spcAft>
            </a:pPr>
            <a:r>
              <a:rPr lang="en-US" sz="1100" b="1" dirty="0">
                <a:solidFill>
                  <a:srgbClr val="000000"/>
                </a:solidFill>
                <a:latin typeface="inherit"/>
              </a:rPr>
              <a:t>Example – Partner Email to Clients</a:t>
            </a:r>
          </a:p>
          <a:p>
            <a:pPr marL="0" marR="0" algn="l" fontAlgn="base">
              <a:spcBef>
                <a:spcPts val="0"/>
              </a:spcBef>
              <a:spcAft>
                <a:spcPts val="0"/>
              </a:spcAft>
            </a:pPr>
            <a:endParaRPr lang="en-US" sz="1100" b="1" i="0" dirty="0">
              <a:solidFill>
                <a:srgbClr val="000000"/>
              </a:solidFill>
              <a:effectLst/>
              <a:latin typeface="inherit"/>
            </a:endParaRPr>
          </a:p>
          <a:p>
            <a:pPr marL="0" marR="0" algn="l" fontAlgn="base">
              <a:spcBef>
                <a:spcPts val="0"/>
              </a:spcBef>
              <a:spcAft>
                <a:spcPts val="0"/>
              </a:spcAft>
            </a:pPr>
            <a:r>
              <a:rPr lang="en-US" sz="1100" dirty="0">
                <a:solidFill>
                  <a:srgbClr val="000000"/>
                </a:solidFill>
                <a:effectLst/>
                <a:latin typeface="inherit"/>
              </a:rPr>
              <a:t>Good afternoon. I'm reaching out to let you know of an exciting resource we offer our clients. Safer Hire is a simple 9 min. pre-hire screen and is a highly reliable, cost-effective, </a:t>
            </a:r>
            <a:r>
              <a:rPr lang="en-US" sz="1100" u="sng" dirty="0">
                <a:solidFill>
                  <a:srgbClr val="000000"/>
                </a:solidFill>
                <a:effectLst/>
                <a:latin typeface="inherit"/>
              </a:rPr>
              <a:t>PRE-CLAIM</a:t>
            </a:r>
            <a:r>
              <a:rPr lang="en-US" sz="1100" dirty="0">
                <a:solidFill>
                  <a:srgbClr val="000000"/>
                </a:solidFill>
                <a:effectLst/>
                <a:latin typeface="inherit"/>
              </a:rPr>
              <a:t> risk management tool. </a:t>
            </a:r>
          </a:p>
          <a:p>
            <a:pPr marL="0" marR="0" algn="l" fontAlgn="base">
              <a:spcBef>
                <a:spcPts val="0"/>
              </a:spcBef>
              <a:spcAft>
                <a:spcPts val="0"/>
              </a:spcAft>
            </a:pPr>
            <a:r>
              <a:rPr lang="en-US" sz="1100" dirty="0">
                <a:solidFill>
                  <a:srgbClr val="000000"/>
                </a:solidFill>
                <a:effectLst/>
                <a:latin typeface="inherit"/>
              </a:rPr>
              <a:t>Safer Hire lets you see the risk BEFORE suffering the loss.</a:t>
            </a:r>
          </a:p>
          <a:p>
            <a:pPr marL="0" marR="0" algn="l" fontAlgn="base">
              <a:spcBef>
                <a:spcPts val="0"/>
              </a:spcBef>
              <a:spcAft>
                <a:spcPts val="0"/>
              </a:spcAft>
            </a:pP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On average clients using Safer Hire see the following results:</a:t>
            </a: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      - </a:t>
            </a:r>
            <a:r>
              <a:rPr lang="en-US" sz="1100" b="1" dirty="0">
                <a:solidFill>
                  <a:srgbClr val="000000"/>
                </a:solidFill>
                <a:effectLst/>
                <a:latin typeface="inherit"/>
              </a:rPr>
              <a:t>42% </a:t>
            </a:r>
            <a:r>
              <a:rPr lang="en-US" sz="1100" dirty="0">
                <a:solidFill>
                  <a:srgbClr val="000000"/>
                </a:solidFill>
                <a:effectLst/>
                <a:latin typeface="inherit"/>
              </a:rPr>
              <a:t>reduction in Work Comp Claim Frequency</a:t>
            </a: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      - </a:t>
            </a:r>
            <a:r>
              <a:rPr lang="en-US" sz="1100" b="1" dirty="0">
                <a:solidFill>
                  <a:srgbClr val="000000"/>
                </a:solidFill>
                <a:effectLst/>
                <a:latin typeface="inherit"/>
              </a:rPr>
              <a:t>15% </a:t>
            </a:r>
            <a:r>
              <a:rPr lang="en-US" sz="1100" dirty="0">
                <a:solidFill>
                  <a:srgbClr val="000000"/>
                </a:solidFill>
                <a:effectLst/>
                <a:latin typeface="inherit"/>
              </a:rPr>
              <a:t>reduction in Work Comp Claim Size</a:t>
            </a: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      - </a:t>
            </a:r>
            <a:r>
              <a:rPr lang="en-US" sz="1100" b="1" dirty="0">
                <a:solidFill>
                  <a:srgbClr val="000000"/>
                </a:solidFill>
                <a:effectLst/>
                <a:latin typeface="inherit"/>
              </a:rPr>
              <a:t>30% </a:t>
            </a:r>
            <a:r>
              <a:rPr lang="en-US" sz="1100" dirty="0">
                <a:solidFill>
                  <a:srgbClr val="000000"/>
                </a:solidFill>
                <a:effectLst/>
                <a:latin typeface="inherit"/>
              </a:rPr>
              <a:t>reduction in Turnover</a:t>
            </a: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      - </a:t>
            </a:r>
            <a:r>
              <a:rPr lang="en-US" sz="1100" b="1" dirty="0">
                <a:solidFill>
                  <a:srgbClr val="000000"/>
                </a:solidFill>
                <a:effectLst/>
                <a:latin typeface="inherit"/>
              </a:rPr>
              <a:t>13.4% </a:t>
            </a:r>
            <a:r>
              <a:rPr lang="en-US" sz="1100" dirty="0">
                <a:solidFill>
                  <a:srgbClr val="000000"/>
                </a:solidFill>
                <a:effectLst/>
                <a:latin typeface="inherit"/>
              </a:rPr>
              <a:t>reduction in at fault auto accidents</a:t>
            </a: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      - AND...The average return on investment is 8:1!</a:t>
            </a:r>
          </a:p>
          <a:p>
            <a:pPr marL="0" marR="0" algn="l" fontAlgn="base">
              <a:spcBef>
                <a:spcPts val="0"/>
              </a:spcBef>
              <a:spcAft>
                <a:spcPts val="0"/>
              </a:spcAft>
            </a:pPr>
            <a:endParaRPr lang="en-US" sz="1100" dirty="0">
              <a:solidFill>
                <a:srgbClr val="242424"/>
              </a:solidFill>
              <a:effectLst/>
              <a:latin typeface="Calibri" panose="020F0502020204030204" pitchFamily="34" charset="0"/>
            </a:endParaRPr>
          </a:p>
          <a:p>
            <a:pPr marL="0" marR="0" algn="l" fontAlgn="base">
              <a:spcBef>
                <a:spcPts val="0"/>
              </a:spcBef>
              <a:spcAft>
                <a:spcPts val="0"/>
              </a:spcAft>
            </a:pPr>
            <a:r>
              <a:rPr lang="en-US" sz="1100" dirty="0">
                <a:solidFill>
                  <a:srgbClr val="000000"/>
                </a:solidFill>
                <a:effectLst/>
                <a:latin typeface="inherit"/>
              </a:rPr>
              <a:t>Please reach out to me to schedule a brief conversation so that, at a minimum, you are aware of this valuable solution we recommend. </a:t>
            </a:r>
            <a:endParaRPr lang="en-US" sz="1100" dirty="0">
              <a:solidFill>
                <a:srgbClr val="242424"/>
              </a:solidFill>
              <a:effectLst/>
              <a:latin typeface="Calibri" panose="020F0502020204030204" pitchFamily="34" charset="0"/>
            </a:endParaRPr>
          </a:p>
        </p:txBody>
      </p:sp>
    </p:spTree>
    <p:extLst>
      <p:ext uri="{BB962C8B-B14F-4D97-AF65-F5344CB8AC3E}">
        <p14:creationId xmlns:p14="http://schemas.microsoft.com/office/powerpoint/2010/main" val="2417468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5235A5-ECCF-6BF1-DB99-47FA86A14E12}"/>
              </a:ext>
            </a:extLst>
          </p:cNvPr>
          <p:cNvPicPr>
            <a:picLocks noChangeAspect="1"/>
          </p:cNvPicPr>
          <p:nvPr/>
        </p:nvPicPr>
        <p:blipFill>
          <a:blip r:embed="rId2"/>
          <a:stretch>
            <a:fillRect/>
          </a:stretch>
        </p:blipFill>
        <p:spPr>
          <a:xfrm>
            <a:off x="4841038" y="472798"/>
            <a:ext cx="4553616" cy="5912404"/>
          </a:xfrm>
          <a:prstGeom prst="rect">
            <a:avLst/>
          </a:prstGeom>
          <a:ln>
            <a:solidFill>
              <a:schemeClr val="bg2">
                <a:lumMod val="25000"/>
              </a:schemeClr>
            </a:solidFill>
          </a:ln>
        </p:spPr>
      </p:pic>
      <p:pic>
        <p:nvPicPr>
          <p:cNvPr id="8" name="Picture 7">
            <a:extLst>
              <a:ext uri="{FF2B5EF4-FFF2-40B4-BE49-F238E27FC236}">
                <a16:creationId xmlns:a16="http://schemas.microsoft.com/office/drawing/2014/main" id="{9C2D1A4A-672A-5EA3-50ED-D1CCDA9743A0}"/>
              </a:ext>
            </a:extLst>
          </p:cNvPr>
          <p:cNvPicPr>
            <a:picLocks noChangeAspect="1"/>
          </p:cNvPicPr>
          <p:nvPr/>
        </p:nvPicPr>
        <p:blipFill>
          <a:blip r:embed="rId3"/>
          <a:stretch>
            <a:fillRect/>
          </a:stretch>
        </p:blipFill>
        <p:spPr>
          <a:xfrm>
            <a:off x="1168085" y="3134468"/>
            <a:ext cx="3258522" cy="1968018"/>
          </a:xfrm>
          <a:prstGeom prst="rect">
            <a:avLst/>
          </a:prstGeom>
          <a:ln>
            <a:solidFill>
              <a:schemeClr val="accent1"/>
            </a:solidFill>
          </a:ln>
        </p:spPr>
      </p:pic>
      <p:sp>
        <p:nvSpPr>
          <p:cNvPr id="14" name="TextBox 13">
            <a:extLst>
              <a:ext uri="{FF2B5EF4-FFF2-40B4-BE49-F238E27FC236}">
                <a16:creationId xmlns:a16="http://schemas.microsoft.com/office/drawing/2014/main" id="{00768864-0BA1-8CF7-23C8-9B5CC4D45B15}"/>
              </a:ext>
            </a:extLst>
          </p:cNvPr>
          <p:cNvSpPr txBox="1"/>
          <p:nvPr/>
        </p:nvSpPr>
        <p:spPr>
          <a:xfrm>
            <a:off x="799192" y="1254159"/>
            <a:ext cx="2097248" cy="1277273"/>
          </a:xfrm>
          <a:prstGeom prst="rect">
            <a:avLst/>
          </a:prstGeom>
          <a:solidFill>
            <a:schemeClr val="accent1">
              <a:lumMod val="20000"/>
              <a:lumOff val="80000"/>
            </a:schemeClr>
          </a:solidFill>
          <a:ln>
            <a:solidFill>
              <a:schemeClr val="accent1"/>
            </a:solidFill>
          </a:ln>
        </p:spPr>
        <p:txBody>
          <a:bodyPr wrap="square" rtlCol="0">
            <a:spAutoFit/>
          </a:bodyPr>
          <a:lstStyle/>
          <a:p>
            <a:r>
              <a:rPr lang="en-US" sz="1100" b="1" u="sng" dirty="0"/>
              <a:t>Only 4 items to customize ROI </a:t>
            </a:r>
            <a:r>
              <a:rPr lang="en-US" sz="1100" dirty="0"/>
              <a:t>Email me:</a:t>
            </a:r>
          </a:p>
          <a:p>
            <a:r>
              <a:rPr lang="en-US" sz="1100" dirty="0"/>
              <a:t>1. Estimated New Hires Annually</a:t>
            </a:r>
          </a:p>
          <a:p>
            <a:r>
              <a:rPr lang="en-US" sz="1100" dirty="0"/>
              <a:t>2. Work Comp Annual Premium</a:t>
            </a:r>
          </a:p>
          <a:p>
            <a:r>
              <a:rPr lang="en-US" sz="1100" dirty="0"/>
              <a:t>3. Work Comp Mod</a:t>
            </a:r>
          </a:p>
          <a:p>
            <a:r>
              <a:rPr lang="en-US" sz="1100" dirty="0"/>
              <a:t>4. Work Comp Claims Paid (if applicable)</a:t>
            </a:r>
          </a:p>
        </p:txBody>
      </p:sp>
      <p:sp>
        <p:nvSpPr>
          <p:cNvPr id="16" name="TextBox 15">
            <a:extLst>
              <a:ext uri="{FF2B5EF4-FFF2-40B4-BE49-F238E27FC236}">
                <a16:creationId xmlns:a16="http://schemas.microsoft.com/office/drawing/2014/main" id="{9A0493A1-59E5-0B00-D2AB-11580AD9CEFC}"/>
              </a:ext>
            </a:extLst>
          </p:cNvPr>
          <p:cNvSpPr txBox="1"/>
          <p:nvPr/>
        </p:nvSpPr>
        <p:spPr>
          <a:xfrm>
            <a:off x="608481" y="411061"/>
            <a:ext cx="3405931" cy="707886"/>
          </a:xfrm>
          <a:prstGeom prst="rect">
            <a:avLst/>
          </a:prstGeom>
          <a:noFill/>
        </p:spPr>
        <p:txBody>
          <a:bodyPr wrap="square" rtlCol="0">
            <a:spAutoFit/>
          </a:bodyPr>
          <a:lstStyle/>
          <a:p>
            <a:r>
              <a:rPr lang="en-US" sz="4000" b="1" dirty="0"/>
              <a:t>ROI Analysis</a:t>
            </a:r>
          </a:p>
        </p:txBody>
      </p:sp>
      <p:cxnSp>
        <p:nvCxnSpPr>
          <p:cNvPr id="20" name="Straight Arrow Connector 19">
            <a:extLst>
              <a:ext uri="{FF2B5EF4-FFF2-40B4-BE49-F238E27FC236}">
                <a16:creationId xmlns:a16="http://schemas.microsoft.com/office/drawing/2014/main" id="{ED15F25E-D6F6-722F-0F95-9C281971E20C}"/>
              </a:ext>
            </a:extLst>
          </p:cNvPr>
          <p:cNvCxnSpPr>
            <a:cxnSpLocks/>
          </p:cNvCxnSpPr>
          <p:nvPr/>
        </p:nvCxnSpPr>
        <p:spPr>
          <a:xfrm flipV="1">
            <a:off x="3940473" y="2021747"/>
            <a:ext cx="1312760" cy="1111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1865425-1B65-F07A-78D1-A9EF2D92C745}"/>
              </a:ext>
            </a:extLst>
          </p:cNvPr>
          <p:cNvCxnSpPr/>
          <p:nvPr/>
        </p:nvCxnSpPr>
        <p:spPr>
          <a:xfrm>
            <a:off x="1963024" y="2533475"/>
            <a:ext cx="159391" cy="1199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BA53B4C-0827-0E7B-CCE6-4DD28D4BBD43}"/>
              </a:ext>
            </a:extLst>
          </p:cNvPr>
          <p:cNvSpPr txBox="1"/>
          <p:nvPr/>
        </p:nvSpPr>
        <p:spPr>
          <a:xfrm>
            <a:off x="1356516" y="5426480"/>
            <a:ext cx="1683391" cy="646331"/>
          </a:xfrm>
          <a:prstGeom prst="rect">
            <a:avLst/>
          </a:prstGeom>
          <a:noFill/>
          <a:ln w="12700">
            <a:solidFill>
              <a:schemeClr val="accent1"/>
            </a:solidFill>
          </a:ln>
        </p:spPr>
        <p:txBody>
          <a:bodyPr wrap="square" rtlCol="0">
            <a:spAutoFit/>
          </a:bodyPr>
          <a:lstStyle/>
          <a:p>
            <a:r>
              <a:rPr lang="en-US" sz="1200" b="1" dirty="0"/>
              <a:t>Low Risk High Reward</a:t>
            </a:r>
          </a:p>
          <a:p>
            <a:r>
              <a:rPr lang="en-US" sz="1200" dirty="0"/>
              <a:t>- no sign-up fees</a:t>
            </a:r>
          </a:p>
          <a:p>
            <a:r>
              <a:rPr lang="en-US" sz="1200" dirty="0"/>
              <a:t>- no long term contracts</a:t>
            </a:r>
          </a:p>
        </p:txBody>
      </p:sp>
      <p:cxnSp>
        <p:nvCxnSpPr>
          <p:cNvPr id="28" name="Straight Arrow Connector 27">
            <a:extLst>
              <a:ext uri="{FF2B5EF4-FFF2-40B4-BE49-F238E27FC236}">
                <a16:creationId xmlns:a16="http://schemas.microsoft.com/office/drawing/2014/main" id="{198E5DFC-36A2-6A1E-6585-B2AC7734F0D2}"/>
              </a:ext>
            </a:extLst>
          </p:cNvPr>
          <p:cNvCxnSpPr>
            <a:cxnSpLocks/>
          </p:cNvCxnSpPr>
          <p:nvPr/>
        </p:nvCxnSpPr>
        <p:spPr>
          <a:xfrm flipV="1">
            <a:off x="3039907" y="4865811"/>
            <a:ext cx="900566" cy="755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72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0" name="Rectangle 29">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2" name="Picture 21">
            <a:extLst>
              <a:ext uri="{FF2B5EF4-FFF2-40B4-BE49-F238E27FC236}">
                <a16:creationId xmlns:a16="http://schemas.microsoft.com/office/drawing/2014/main" id="{C87C1B1D-59F5-F016-6B80-5763179C12C1}"/>
              </a:ext>
            </a:extLst>
          </p:cNvPr>
          <p:cNvPicPr>
            <a:picLocks noChangeAspect="1"/>
          </p:cNvPicPr>
          <p:nvPr/>
        </p:nvPicPr>
        <p:blipFill>
          <a:blip r:embed="rId2"/>
          <a:stretch>
            <a:fillRect/>
          </a:stretch>
        </p:blipFill>
        <p:spPr>
          <a:xfrm>
            <a:off x="838356" y="872793"/>
            <a:ext cx="2945968" cy="4809744"/>
          </a:xfrm>
          <a:prstGeom prst="rect">
            <a:avLst/>
          </a:prstGeom>
        </p:spPr>
      </p:pic>
      <p:grpSp>
        <p:nvGrpSpPr>
          <p:cNvPr id="33" name="Group 32">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4" name="Rectangle 33">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090C8AE2-BE14-5060-582B-024986B546C0}"/>
              </a:ext>
            </a:extLst>
          </p:cNvPr>
          <p:cNvPicPr>
            <a:picLocks noChangeAspect="1"/>
          </p:cNvPicPr>
          <p:nvPr/>
        </p:nvPicPr>
        <p:blipFill>
          <a:blip r:embed="rId3"/>
          <a:stretch>
            <a:fillRect/>
          </a:stretch>
        </p:blipFill>
        <p:spPr>
          <a:xfrm>
            <a:off x="4430769" y="1124125"/>
            <a:ext cx="3330462" cy="4311277"/>
          </a:xfrm>
          <a:prstGeom prst="rect">
            <a:avLst/>
          </a:prstGeom>
        </p:spPr>
      </p:pic>
      <p:grpSp>
        <p:nvGrpSpPr>
          <p:cNvPr id="37" name="Group 36">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8" name="Rectangle 37">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4D7AB8C6-9635-3776-68A2-F71EE9209E5C}"/>
              </a:ext>
            </a:extLst>
          </p:cNvPr>
          <p:cNvPicPr>
            <a:picLocks noChangeAspect="1"/>
          </p:cNvPicPr>
          <p:nvPr/>
        </p:nvPicPr>
        <p:blipFill>
          <a:blip r:embed="rId4"/>
          <a:stretch>
            <a:fillRect/>
          </a:stretch>
        </p:blipFill>
        <p:spPr>
          <a:xfrm>
            <a:off x="8225693" y="1124125"/>
            <a:ext cx="3352018" cy="4311277"/>
          </a:xfrm>
          <a:prstGeom prst="rect">
            <a:avLst/>
          </a:prstGeom>
        </p:spPr>
      </p:pic>
      <p:sp>
        <p:nvSpPr>
          <p:cNvPr id="23" name="TextBox 22">
            <a:extLst>
              <a:ext uri="{FF2B5EF4-FFF2-40B4-BE49-F238E27FC236}">
                <a16:creationId xmlns:a16="http://schemas.microsoft.com/office/drawing/2014/main" id="{7FEA98F2-EEBC-F1C4-C478-EB5A8600F7C7}"/>
              </a:ext>
            </a:extLst>
          </p:cNvPr>
          <p:cNvSpPr txBox="1"/>
          <p:nvPr/>
        </p:nvSpPr>
        <p:spPr>
          <a:xfrm>
            <a:off x="0" y="5868670"/>
            <a:ext cx="10892906" cy="1046440"/>
          </a:xfrm>
          <a:prstGeom prst="rect">
            <a:avLst/>
          </a:prstGeom>
          <a:noFill/>
        </p:spPr>
        <p:txBody>
          <a:bodyPr wrap="square" rtlCol="0">
            <a:spAutoFit/>
          </a:bodyPr>
          <a:lstStyle/>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9900"/>
                </a:solidFill>
                <a:effectLst/>
                <a:uLnTx/>
                <a:uFillTx/>
                <a:latin typeface="Calibri" panose="020F0502020204030204"/>
                <a:ea typeface="+mn-ea"/>
                <a:cs typeface="+mn-cs"/>
              </a:rPr>
              <a:t>33% of all work comp claims happen within the first 12 months of hire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9900"/>
                </a:solidFill>
                <a:effectLst/>
                <a:uLnTx/>
                <a:uFillTx/>
                <a:latin typeface="Calibri" panose="020F0502020204030204"/>
                <a:ea typeface="+mn-ea"/>
                <a:cs typeface="+mn-cs"/>
              </a:rPr>
              <a:t>65% of all workplace accidents are a result of drugs and alcohol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FF9900"/>
                </a:solidFill>
                <a:effectLst/>
                <a:uLnTx/>
                <a:uFillTx/>
                <a:latin typeface="Calibri" panose="020F0502020204030204"/>
                <a:ea typeface="+mn-ea"/>
                <a:cs typeface="+mn-cs"/>
              </a:rPr>
              <a:t>AND an entitlement mentality refuses help/training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FF9900"/>
                </a:solidFill>
                <a:effectLst/>
                <a:uLnTx/>
                <a:uFillTx/>
                <a:latin typeface="Calibri" panose="020F0502020204030204"/>
                <a:ea typeface="+mn-ea"/>
                <a:cs typeface="+mn-cs"/>
              </a:rPr>
              <a:t>FUTA paid on 1</a:t>
            </a:r>
            <a:r>
              <a:rPr kumimoji="0" lang="en-US" sz="1200" b="1" i="0" u="none" strike="noStrike" kern="1200" cap="none" spc="0" normalizeH="0" baseline="30000" noProof="0" dirty="0">
                <a:ln>
                  <a:noFill/>
                </a:ln>
                <a:solidFill>
                  <a:srgbClr val="FF9900"/>
                </a:solidFill>
                <a:effectLst/>
                <a:uLnTx/>
                <a:uFillTx/>
                <a:latin typeface="Calibri" panose="020F0502020204030204"/>
                <a:ea typeface="+mn-ea"/>
                <a:cs typeface="+mn-cs"/>
              </a:rPr>
              <a:t>st</a:t>
            </a:r>
            <a:r>
              <a:rPr kumimoji="0" lang="en-US" sz="1200" b="1" i="0" u="none" strike="noStrike" kern="1200" cap="none" spc="0" normalizeH="0" baseline="0" noProof="0" dirty="0">
                <a:ln>
                  <a:noFill/>
                </a:ln>
                <a:solidFill>
                  <a:srgbClr val="FF9900"/>
                </a:solidFill>
                <a:effectLst/>
                <a:uLnTx/>
                <a:uFillTx/>
                <a:latin typeface="Calibri" panose="020F0502020204030204"/>
                <a:ea typeface="+mn-ea"/>
                <a:cs typeface="+mn-cs"/>
              </a:rPr>
              <a:t> $7k of payroll, New employees are still learning therefore less productive, and the list goes on…</a:t>
            </a:r>
          </a:p>
        </p:txBody>
      </p:sp>
      <p:sp>
        <p:nvSpPr>
          <p:cNvPr id="24" name="TextBox 23">
            <a:extLst>
              <a:ext uri="{FF2B5EF4-FFF2-40B4-BE49-F238E27FC236}">
                <a16:creationId xmlns:a16="http://schemas.microsoft.com/office/drawing/2014/main" id="{182B4F03-5331-1B51-1136-A7D55E92BEFE}"/>
              </a:ext>
            </a:extLst>
          </p:cNvPr>
          <p:cNvSpPr txBox="1"/>
          <p:nvPr/>
        </p:nvSpPr>
        <p:spPr>
          <a:xfrm>
            <a:off x="411061" y="184558"/>
            <a:ext cx="80869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9900"/>
                </a:solidFill>
                <a:effectLst/>
                <a:uLnTx/>
                <a:uFillTx/>
                <a:latin typeface="Calibri" panose="020F0502020204030204"/>
                <a:ea typeface="+mn-ea"/>
                <a:cs typeface="+mn-cs"/>
              </a:rPr>
              <a:t>The work comp turnover connection: </a:t>
            </a:r>
            <a:endParaRPr kumimoji="0" lang="en-US" sz="2400" b="1" i="0" u="none" strike="noStrike" kern="1200" cap="none" spc="0" normalizeH="0" baseline="0" noProof="0" dirty="0">
              <a:ln>
                <a:noFill/>
              </a:ln>
              <a:solidFill>
                <a:srgbClr val="FF9900"/>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A3F65F28-0D46-0652-49B2-8FA09AF6A4AD}"/>
              </a:ext>
            </a:extLst>
          </p:cNvPr>
          <p:cNvPicPr>
            <a:picLocks noChangeAspect="1"/>
          </p:cNvPicPr>
          <p:nvPr/>
        </p:nvPicPr>
        <p:blipFill>
          <a:blip r:embed="rId5"/>
          <a:stretch>
            <a:fillRect/>
          </a:stretch>
        </p:blipFill>
        <p:spPr>
          <a:xfrm>
            <a:off x="9367736" y="4836082"/>
            <a:ext cx="2733474" cy="1953680"/>
          </a:xfrm>
          <a:prstGeom prst="rect">
            <a:avLst/>
          </a:prstGeom>
          <a:ln>
            <a:solidFill>
              <a:schemeClr val="accent6"/>
            </a:solidFill>
          </a:ln>
        </p:spPr>
      </p:pic>
      <p:cxnSp>
        <p:nvCxnSpPr>
          <p:cNvPr id="36" name="Straight Arrow Connector 35">
            <a:extLst>
              <a:ext uri="{FF2B5EF4-FFF2-40B4-BE49-F238E27FC236}">
                <a16:creationId xmlns:a16="http://schemas.microsoft.com/office/drawing/2014/main" id="{C4A4A577-6CCA-3CDC-7DE4-FAF7AF02D89D}"/>
              </a:ext>
            </a:extLst>
          </p:cNvPr>
          <p:cNvCxnSpPr/>
          <p:nvPr/>
        </p:nvCxnSpPr>
        <p:spPr>
          <a:xfrm>
            <a:off x="738231" y="2147582"/>
            <a:ext cx="293615" cy="251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5C71CD-601D-28D1-7D31-228B5468D88F}"/>
              </a:ext>
            </a:extLst>
          </p:cNvPr>
          <p:cNvCxnSpPr/>
          <p:nvPr/>
        </p:nvCxnSpPr>
        <p:spPr>
          <a:xfrm>
            <a:off x="6757387" y="851482"/>
            <a:ext cx="260058" cy="369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6FAE504-B85D-97C9-90C3-B685E256CFE6}"/>
              </a:ext>
            </a:extLst>
          </p:cNvPr>
          <p:cNvCxnSpPr>
            <a:cxnSpLocks/>
          </p:cNvCxnSpPr>
          <p:nvPr/>
        </p:nvCxnSpPr>
        <p:spPr>
          <a:xfrm flipH="1">
            <a:off x="10310517" y="770066"/>
            <a:ext cx="864523" cy="679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734B2CF-4386-46F6-3E19-E43A4D4711F2}"/>
              </a:ext>
            </a:extLst>
          </p:cNvPr>
          <p:cNvSpPr txBox="1"/>
          <p:nvPr/>
        </p:nvSpPr>
        <p:spPr>
          <a:xfrm>
            <a:off x="393739" y="1932138"/>
            <a:ext cx="889233" cy="215444"/>
          </a:xfrm>
          <a:prstGeom prst="rect">
            <a:avLst/>
          </a:prstGeom>
          <a:solidFill>
            <a:schemeClr val="accent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$4,700 per hire</a:t>
            </a:r>
          </a:p>
        </p:txBody>
      </p:sp>
      <p:sp>
        <p:nvSpPr>
          <p:cNvPr id="3" name="TextBox 2">
            <a:extLst>
              <a:ext uri="{FF2B5EF4-FFF2-40B4-BE49-F238E27FC236}">
                <a16:creationId xmlns:a16="http://schemas.microsoft.com/office/drawing/2014/main" id="{63519DED-CDA2-2FE8-6B4D-A5C5AA9AC879}"/>
              </a:ext>
            </a:extLst>
          </p:cNvPr>
          <p:cNvSpPr txBox="1"/>
          <p:nvPr/>
        </p:nvSpPr>
        <p:spPr>
          <a:xfrm>
            <a:off x="6182750" y="264968"/>
            <a:ext cx="973035" cy="577081"/>
          </a:xfrm>
          <a:prstGeom prst="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Direct Costs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Indirect Costs</a:t>
            </a:r>
          </a:p>
        </p:txBody>
      </p:sp>
      <p:sp>
        <p:nvSpPr>
          <p:cNvPr id="5" name="TextBox 4">
            <a:extLst>
              <a:ext uri="{FF2B5EF4-FFF2-40B4-BE49-F238E27FC236}">
                <a16:creationId xmlns:a16="http://schemas.microsoft.com/office/drawing/2014/main" id="{C4D4561D-1710-1F76-19E0-796723CC0924}"/>
              </a:ext>
            </a:extLst>
          </p:cNvPr>
          <p:cNvSpPr txBox="1"/>
          <p:nvPr/>
        </p:nvSpPr>
        <p:spPr>
          <a:xfrm>
            <a:off x="8998887" y="553508"/>
            <a:ext cx="2538425" cy="253916"/>
          </a:xfrm>
          <a:prstGeom prst="rect">
            <a:avLst/>
          </a:prstGeom>
          <a:solidFill>
            <a:schemeClr val="accent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Calibri" panose="020F0502020204030204"/>
                <a:ea typeface="+mn-ea"/>
                <a:cs typeface="+mn-cs"/>
              </a:rPr>
              <a:t>Avoiding bad hires pays BIG returns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1430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3496EF-82BF-7B85-5C62-214EB4E610E8}"/>
              </a:ext>
            </a:extLst>
          </p:cNvPr>
          <p:cNvPicPr>
            <a:picLocks noChangeAspect="1"/>
          </p:cNvPicPr>
          <p:nvPr/>
        </p:nvPicPr>
        <p:blipFill rotWithShape="1">
          <a:blip r:embed="rId2"/>
          <a:srcRect l="26420" t="17114" r="26716" b="2449"/>
          <a:stretch/>
        </p:blipFill>
        <p:spPr>
          <a:xfrm>
            <a:off x="544300" y="1568741"/>
            <a:ext cx="3760380" cy="3630545"/>
          </a:xfrm>
          <a:prstGeom prst="rect">
            <a:avLst/>
          </a:prstGeom>
          <a:ln>
            <a:solidFill>
              <a:schemeClr val="accent1"/>
            </a:solidFill>
          </a:ln>
        </p:spPr>
      </p:pic>
      <p:sp>
        <p:nvSpPr>
          <p:cNvPr id="5" name="Title 1">
            <a:extLst>
              <a:ext uri="{FF2B5EF4-FFF2-40B4-BE49-F238E27FC236}">
                <a16:creationId xmlns:a16="http://schemas.microsoft.com/office/drawing/2014/main" id="{5C67AA76-5DE0-2651-882F-77027A09FDAF}"/>
              </a:ext>
            </a:extLst>
          </p:cNvPr>
          <p:cNvSpPr txBox="1">
            <a:spLocks/>
          </p:cNvSpPr>
          <p:nvPr/>
        </p:nvSpPr>
        <p:spPr>
          <a:xfrm>
            <a:off x="488886" y="360111"/>
            <a:ext cx="11027755" cy="10991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E3DED1">
                    <a:lumMod val="50000"/>
                  </a:srgbClr>
                </a:solidFill>
                <a:effectLst/>
                <a:uLnTx/>
                <a:uFillTx/>
                <a:latin typeface="Calibri Light" panose="020F0302020204030204"/>
                <a:ea typeface="+mj-ea"/>
                <a:cs typeface="+mj-cs"/>
              </a:rPr>
              <a:t>THE COSTLY PROCESS OF TURNOVER</a:t>
            </a:r>
          </a:p>
        </p:txBody>
      </p:sp>
      <p:sp>
        <p:nvSpPr>
          <p:cNvPr id="6" name="Rounded Rectangle 3">
            <a:extLst>
              <a:ext uri="{FF2B5EF4-FFF2-40B4-BE49-F238E27FC236}">
                <a16:creationId xmlns:a16="http://schemas.microsoft.com/office/drawing/2014/main" id="{26654A8E-5114-A1D8-EADB-43F0CA018EF0}"/>
              </a:ext>
            </a:extLst>
          </p:cNvPr>
          <p:cNvSpPr txBox="1">
            <a:spLocks noChangeArrowheads="1"/>
          </p:cNvSpPr>
          <p:nvPr/>
        </p:nvSpPr>
        <p:spPr>
          <a:xfrm>
            <a:off x="6643541" y="1219197"/>
            <a:ext cx="2025330" cy="986118"/>
          </a:xfrm>
          <a:prstGeom prst="roundRect">
            <a:avLst>
              <a:gd name="adj" fmla="val 16667"/>
            </a:avLst>
          </a:prstGeom>
          <a:solidFill>
            <a:srgbClr val="FFFFFF">
              <a:alpha val="90195"/>
            </a:srgbClr>
          </a:solidFill>
          <a:ln w="25400" algn="ctr">
            <a:solidFill>
              <a:schemeClr val="accent1"/>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366" tIns="45683" rIns="91366" bIns="45683" rtlCol="0">
            <a:noAutofit/>
          </a:bodyPr>
          <a:lstStyle>
            <a:lvl1pPr marL="342892" indent="-342892" algn="l" defTabSz="914378" rtl="0" eaLnBrk="1" latinLnBrk="0" hangingPunct="1">
              <a:spcBef>
                <a:spcPct val="20000"/>
              </a:spcBef>
              <a:buFont typeface="Arial" pitchFamily="34" charset="0"/>
              <a:buChar char="•"/>
              <a:defRPr sz="2000" kern="1200">
                <a:solidFill>
                  <a:srgbClr val="595959"/>
                </a:solidFill>
                <a:latin typeface="Century Gothic" pitchFamily="34" charset="0"/>
                <a:ea typeface="+mn-ea"/>
                <a:cs typeface="Helvetica" pitchFamily="34" charset="0"/>
              </a:defRPr>
            </a:lvl1pPr>
            <a:lvl2pPr marL="742931" indent="-285743" algn="l" defTabSz="914378" rtl="0" eaLnBrk="1" latinLnBrk="0" hangingPunct="1">
              <a:spcBef>
                <a:spcPct val="20000"/>
              </a:spcBef>
              <a:buFont typeface="Arial" pitchFamily="34" charset="0"/>
              <a:buChar char="–"/>
              <a:defRPr sz="1800" kern="1200">
                <a:solidFill>
                  <a:srgbClr val="595959"/>
                </a:solidFill>
                <a:latin typeface="Century Gothic" pitchFamily="34" charset="0"/>
                <a:ea typeface="+mn-ea"/>
                <a:cs typeface="Helvetica" pitchFamily="34" charset="0"/>
              </a:defRPr>
            </a:lvl2pPr>
            <a:lvl3pPr marL="1142972"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3pPr>
            <a:lvl4pPr marL="1600160"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4pPr>
            <a:lvl5pPr marL="2057348"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endParaRPr kumimoji="0" lang="en-US" altLang="en-US" sz="900"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r>
              <a:rPr kumimoji="0" lang="en-US" altLang="en-US" sz="1797"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rPr>
              <a:t>Hiring Consistency</a:t>
            </a: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p:txBody>
      </p:sp>
      <p:sp>
        <p:nvSpPr>
          <p:cNvPr id="7" name="Rounded Rectangle 3">
            <a:extLst>
              <a:ext uri="{FF2B5EF4-FFF2-40B4-BE49-F238E27FC236}">
                <a16:creationId xmlns:a16="http://schemas.microsoft.com/office/drawing/2014/main" id="{E3C77D1E-3180-5F96-155E-7C15B754D3F5}"/>
              </a:ext>
            </a:extLst>
          </p:cNvPr>
          <p:cNvSpPr txBox="1">
            <a:spLocks noChangeArrowheads="1"/>
          </p:cNvSpPr>
          <p:nvPr/>
        </p:nvSpPr>
        <p:spPr>
          <a:xfrm>
            <a:off x="6616438" y="2599471"/>
            <a:ext cx="2025330" cy="964837"/>
          </a:xfrm>
          <a:prstGeom prst="roundRect">
            <a:avLst>
              <a:gd name="adj" fmla="val 16667"/>
            </a:avLst>
          </a:prstGeom>
          <a:solidFill>
            <a:srgbClr val="FFFFFF">
              <a:alpha val="90195"/>
            </a:srgbClr>
          </a:solidFill>
          <a:ln w="25400" algn="ctr">
            <a:solidFill>
              <a:schemeClr val="accent1"/>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366" tIns="45683" rIns="91366" bIns="45683" rtlCol="0">
            <a:noAutofit/>
          </a:bodyPr>
          <a:lstStyle>
            <a:lvl1pPr marL="342892" indent="-342892" algn="l" defTabSz="914378" rtl="0" eaLnBrk="1" latinLnBrk="0" hangingPunct="1">
              <a:spcBef>
                <a:spcPct val="20000"/>
              </a:spcBef>
              <a:buFont typeface="Arial" pitchFamily="34" charset="0"/>
              <a:buChar char="•"/>
              <a:defRPr sz="2000" kern="1200">
                <a:solidFill>
                  <a:srgbClr val="595959"/>
                </a:solidFill>
                <a:latin typeface="Century Gothic" pitchFamily="34" charset="0"/>
                <a:ea typeface="+mn-ea"/>
                <a:cs typeface="Helvetica" pitchFamily="34" charset="0"/>
              </a:defRPr>
            </a:lvl1pPr>
            <a:lvl2pPr marL="742931" indent="-285743" algn="l" defTabSz="914378" rtl="0" eaLnBrk="1" latinLnBrk="0" hangingPunct="1">
              <a:spcBef>
                <a:spcPct val="20000"/>
              </a:spcBef>
              <a:buFont typeface="Arial" pitchFamily="34" charset="0"/>
              <a:buChar char="–"/>
              <a:defRPr sz="1800" kern="1200">
                <a:solidFill>
                  <a:srgbClr val="595959"/>
                </a:solidFill>
                <a:latin typeface="Century Gothic" pitchFamily="34" charset="0"/>
                <a:ea typeface="+mn-ea"/>
                <a:cs typeface="Helvetica" pitchFamily="34" charset="0"/>
              </a:defRPr>
            </a:lvl2pPr>
            <a:lvl3pPr marL="1142972"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3pPr>
            <a:lvl4pPr marL="1600160"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4pPr>
            <a:lvl5pPr marL="2057348"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marR="0" lvl="0" indent="-342892" algn="ctr" defTabSz="621739" rtl="0" eaLnBrk="1" fontAlgn="auto" latinLnBrk="0" hangingPunct="1">
              <a:lnSpc>
                <a:spcPct val="100000"/>
              </a:lnSpc>
              <a:spcBef>
                <a:spcPct val="0"/>
              </a:spcBef>
              <a:spcAft>
                <a:spcPts val="0"/>
              </a:spcAft>
              <a:buClrTx/>
              <a:buSzTx/>
              <a:buFont typeface="Arial" pitchFamily="34" charset="0"/>
              <a:buNone/>
              <a:tabLst/>
              <a:defRPr/>
            </a:pPr>
            <a:endParaRPr kumimoji="0" lang="en-US" altLang="en-US" sz="1100"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342892" marR="0" lvl="0" indent="-342892" algn="ctr" defTabSz="621739" rtl="0" eaLnBrk="1" fontAlgn="auto" latinLnBrk="0" hangingPunct="1">
              <a:lnSpc>
                <a:spcPct val="100000"/>
              </a:lnSpc>
              <a:spcBef>
                <a:spcPct val="0"/>
              </a:spcBef>
              <a:spcAft>
                <a:spcPts val="0"/>
              </a:spcAft>
              <a:buClrTx/>
              <a:buSzTx/>
              <a:buFont typeface="Arial" pitchFamily="34" charset="0"/>
              <a:buNone/>
              <a:tabLst/>
              <a:defRPr/>
            </a:pPr>
            <a:r>
              <a:rPr kumimoji="0" lang="en-US" altLang="en-US" sz="1797"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rPr>
              <a:t>Operational</a:t>
            </a:r>
          </a:p>
          <a:p>
            <a:pPr marL="342892" marR="0" lvl="0" indent="-342892" algn="ctr" defTabSz="621739" rtl="0" eaLnBrk="1" fontAlgn="auto" latinLnBrk="0" hangingPunct="1">
              <a:lnSpc>
                <a:spcPct val="100000"/>
              </a:lnSpc>
              <a:spcBef>
                <a:spcPct val="0"/>
              </a:spcBef>
              <a:spcAft>
                <a:spcPts val="0"/>
              </a:spcAft>
              <a:buClrTx/>
              <a:buSzTx/>
              <a:buFont typeface="Arial" pitchFamily="34" charset="0"/>
              <a:buNone/>
              <a:tabLst/>
              <a:defRPr/>
            </a:pPr>
            <a:r>
              <a:rPr kumimoji="0" lang="en-US" altLang="en-US" sz="1797"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rPr>
              <a:t>Efficiency</a:t>
            </a:r>
          </a:p>
          <a:p>
            <a:pPr marL="342591" marR="0" lvl="1" indent="-342591" algn="ctr" defTabSz="621739" rtl="0" eaLnBrk="1" fontAlgn="auto" latinLnBrk="0" hangingPunct="1">
              <a:lnSpc>
                <a:spcPct val="90000"/>
              </a:lnSpc>
              <a:spcBef>
                <a:spcPct val="0"/>
              </a:spcBef>
              <a:spcAft>
                <a:spcPct val="15000"/>
              </a:spcAft>
              <a:buClrTx/>
              <a:buSzPct val="75000"/>
              <a:buFont typeface="Arial" pitchFamily="34" charset="0"/>
              <a:buNone/>
              <a:tabLst/>
              <a:defRPr/>
            </a:pP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342591" marR="0" lvl="1" indent="-342591" algn="ctr" defTabSz="621739" rtl="0" eaLnBrk="1" fontAlgn="auto" latinLnBrk="0" hangingPunct="1">
              <a:lnSpc>
                <a:spcPct val="90000"/>
              </a:lnSpc>
              <a:spcBef>
                <a:spcPct val="0"/>
              </a:spcBef>
              <a:spcAft>
                <a:spcPct val="15000"/>
              </a:spcAft>
              <a:buClrTx/>
              <a:buSzPct val="75000"/>
              <a:buFont typeface="Arial" pitchFamily="34" charset="0"/>
              <a:buNone/>
              <a:tabLst/>
              <a:defRPr/>
            </a:pP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342591" marR="0" lvl="1" indent="-342591" algn="ctr" defTabSz="621739" rtl="0" eaLnBrk="1" fontAlgn="auto" latinLnBrk="0" hangingPunct="1">
              <a:lnSpc>
                <a:spcPct val="90000"/>
              </a:lnSpc>
              <a:spcBef>
                <a:spcPct val="0"/>
              </a:spcBef>
              <a:spcAft>
                <a:spcPct val="15000"/>
              </a:spcAft>
              <a:buClrTx/>
              <a:buSzPct val="75000"/>
              <a:buFont typeface="Arial" pitchFamily="34" charset="0"/>
              <a:buNone/>
              <a:tabLst/>
              <a:defRPr/>
            </a:pP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342591" marR="0" lvl="1" indent="-342591" algn="ctr" defTabSz="621739" rtl="0" eaLnBrk="1" fontAlgn="auto" latinLnBrk="0" hangingPunct="1">
              <a:lnSpc>
                <a:spcPct val="90000"/>
              </a:lnSpc>
              <a:spcBef>
                <a:spcPct val="0"/>
              </a:spcBef>
              <a:spcAft>
                <a:spcPct val="15000"/>
              </a:spcAft>
              <a:buClrTx/>
              <a:buSzPct val="75000"/>
              <a:buFont typeface="Arial" pitchFamily="34" charset="0"/>
              <a:buNone/>
              <a:tabLst/>
              <a:defRPr/>
            </a:pP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342591" marR="0" lvl="1" indent="-342591" algn="ctr" defTabSz="621739" rtl="0" eaLnBrk="1" fontAlgn="auto" latinLnBrk="0" hangingPunct="1">
              <a:lnSpc>
                <a:spcPct val="90000"/>
              </a:lnSpc>
              <a:spcBef>
                <a:spcPct val="0"/>
              </a:spcBef>
              <a:spcAft>
                <a:spcPct val="15000"/>
              </a:spcAft>
              <a:buClrTx/>
              <a:buSzPct val="75000"/>
              <a:buFont typeface="Arial" pitchFamily="34" charset="0"/>
              <a:buNone/>
              <a:tabLst/>
              <a:defRPr/>
            </a:pP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342591" marR="0" lvl="1" indent="-342591" algn="ctr" defTabSz="621739" rtl="0" eaLnBrk="1" fontAlgn="auto" latinLnBrk="0" hangingPunct="1">
              <a:lnSpc>
                <a:spcPct val="90000"/>
              </a:lnSpc>
              <a:spcBef>
                <a:spcPct val="0"/>
              </a:spcBef>
              <a:spcAft>
                <a:spcPct val="15000"/>
              </a:spcAft>
              <a:buClrTx/>
              <a:buSzPct val="75000"/>
              <a:buFont typeface="Arial" pitchFamily="34" charset="0"/>
              <a:buNone/>
              <a:tabLst/>
              <a:defRPr/>
            </a:pP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p:txBody>
      </p:sp>
      <p:sp>
        <p:nvSpPr>
          <p:cNvPr id="8" name="Rounded Rectangle 3">
            <a:extLst>
              <a:ext uri="{FF2B5EF4-FFF2-40B4-BE49-F238E27FC236}">
                <a16:creationId xmlns:a16="http://schemas.microsoft.com/office/drawing/2014/main" id="{7FAA000A-3678-5FC2-5BA6-F2291610858E}"/>
              </a:ext>
            </a:extLst>
          </p:cNvPr>
          <p:cNvSpPr txBox="1">
            <a:spLocks noChangeArrowheads="1"/>
          </p:cNvSpPr>
          <p:nvPr/>
        </p:nvSpPr>
        <p:spPr>
          <a:xfrm>
            <a:off x="6666696" y="5292068"/>
            <a:ext cx="2025330" cy="986118"/>
          </a:xfrm>
          <a:prstGeom prst="roundRect">
            <a:avLst>
              <a:gd name="adj" fmla="val 16667"/>
            </a:avLst>
          </a:prstGeom>
          <a:solidFill>
            <a:srgbClr val="FFFFFF">
              <a:alpha val="90195"/>
            </a:srgbClr>
          </a:solidFill>
          <a:ln w="25400" algn="ctr">
            <a:solidFill>
              <a:schemeClr val="accent1"/>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366" tIns="45683" rIns="91366" bIns="45683" rtlCol="0">
            <a:noAutofit/>
          </a:bodyPr>
          <a:lstStyle>
            <a:lvl1pPr marL="342892" indent="-342892" algn="l" defTabSz="914378" rtl="0" eaLnBrk="1" latinLnBrk="0" hangingPunct="1">
              <a:spcBef>
                <a:spcPct val="20000"/>
              </a:spcBef>
              <a:buFont typeface="Arial" pitchFamily="34" charset="0"/>
              <a:buChar char="•"/>
              <a:defRPr sz="2000" kern="1200">
                <a:solidFill>
                  <a:srgbClr val="595959"/>
                </a:solidFill>
                <a:latin typeface="Century Gothic" pitchFamily="34" charset="0"/>
                <a:ea typeface="+mn-ea"/>
                <a:cs typeface="Helvetica" pitchFamily="34" charset="0"/>
              </a:defRPr>
            </a:lvl1pPr>
            <a:lvl2pPr marL="742931" indent="-285743" algn="l" defTabSz="914378" rtl="0" eaLnBrk="1" latinLnBrk="0" hangingPunct="1">
              <a:spcBef>
                <a:spcPct val="20000"/>
              </a:spcBef>
              <a:buFont typeface="Arial" pitchFamily="34" charset="0"/>
              <a:buChar char="–"/>
              <a:defRPr sz="1800" kern="1200">
                <a:solidFill>
                  <a:srgbClr val="595959"/>
                </a:solidFill>
                <a:latin typeface="Century Gothic" pitchFamily="34" charset="0"/>
                <a:ea typeface="+mn-ea"/>
                <a:cs typeface="Helvetica" pitchFamily="34" charset="0"/>
              </a:defRPr>
            </a:lvl2pPr>
            <a:lvl3pPr marL="1142972"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3pPr>
            <a:lvl4pPr marL="1600160"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4pPr>
            <a:lvl5pPr marL="2057348"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endParaRPr kumimoji="0" lang="en-US" altLang="en-US" sz="800"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r>
              <a:rPr kumimoji="0" lang="en-US" altLang="en-US" sz="1797"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rPr>
              <a:t>Legal Compliance</a:t>
            </a:r>
          </a:p>
        </p:txBody>
      </p:sp>
      <p:sp>
        <p:nvSpPr>
          <p:cNvPr id="9" name="Rounded Rectangle 3">
            <a:extLst>
              <a:ext uri="{FF2B5EF4-FFF2-40B4-BE49-F238E27FC236}">
                <a16:creationId xmlns:a16="http://schemas.microsoft.com/office/drawing/2014/main" id="{40D9B0BD-CB6D-35D9-5788-C7F185FE07C1}"/>
              </a:ext>
            </a:extLst>
          </p:cNvPr>
          <p:cNvSpPr txBox="1">
            <a:spLocks noChangeArrowheads="1"/>
          </p:cNvSpPr>
          <p:nvPr/>
        </p:nvSpPr>
        <p:spPr>
          <a:xfrm>
            <a:off x="6666696" y="3930491"/>
            <a:ext cx="2025330" cy="986118"/>
          </a:xfrm>
          <a:prstGeom prst="roundRect">
            <a:avLst>
              <a:gd name="adj" fmla="val 16667"/>
            </a:avLst>
          </a:prstGeom>
          <a:solidFill>
            <a:srgbClr val="FFFFFF">
              <a:alpha val="90195"/>
            </a:srgbClr>
          </a:solidFill>
          <a:ln w="25400" algn="ctr">
            <a:solidFill>
              <a:schemeClr val="accent1"/>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366" tIns="45683" rIns="91366" bIns="45683" rtlCol="0">
            <a:noAutofit/>
          </a:bodyPr>
          <a:lstStyle>
            <a:lvl1pPr marL="342892" indent="-342892" algn="l" defTabSz="914378" rtl="0" eaLnBrk="1" latinLnBrk="0" hangingPunct="1">
              <a:spcBef>
                <a:spcPct val="20000"/>
              </a:spcBef>
              <a:buFont typeface="Arial" pitchFamily="34" charset="0"/>
              <a:buChar char="•"/>
              <a:defRPr sz="2000" kern="1200">
                <a:solidFill>
                  <a:srgbClr val="595959"/>
                </a:solidFill>
                <a:latin typeface="Century Gothic" pitchFamily="34" charset="0"/>
                <a:ea typeface="+mn-ea"/>
                <a:cs typeface="Helvetica" pitchFamily="34" charset="0"/>
              </a:defRPr>
            </a:lvl1pPr>
            <a:lvl2pPr marL="742931" indent="-285743" algn="l" defTabSz="914378" rtl="0" eaLnBrk="1" latinLnBrk="0" hangingPunct="1">
              <a:spcBef>
                <a:spcPct val="20000"/>
              </a:spcBef>
              <a:buFont typeface="Arial" pitchFamily="34" charset="0"/>
              <a:buChar char="–"/>
              <a:defRPr sz="1800" kern="1200">
                <a:solidFill>
                  <a:srgbClr val="595959"/>
                </a:solidFill>
                <a:latin typeface="Century Gothic" pitchFamily="34" charset="0"/>
                <a:ea typeface="+mn-ea"/>
                <a:cs typeface="Helvetica" pitchFamily="34" charset="0"/>
              </a:defRPr>
            </a:lvl2pPr>
            <a:lvl3pPr marL="1142972"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3pPr>
            <a:lvl4pPr marL="1600160"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4pPr>
            <a:lvl5pPr marL="2057348" indent="-228594" algn="l" defTabSz="914378" rtl="0" eaLnBrk="1" latinLnBrk="0" hangingPunct="1">
              <a:spcBef>
                <a:spcPct val="20000"/>
              </a:spcBef>
              <a:buFont typeface="Arial" pitchFamily="34" charset="0"/>
              <a:buChar char="»"/>
              <a:defRPr sz="1600" kern="1200">
                <a:solidFill>
                  <a:srgbClr val="595959"/>
                </a:solidFill>
                <a:latin typeface="Century Gothic" pitchFamily="34" charset="0"/>
                <a:ea typeface="+mn-ea"/>
                <a:cs typeface="Helvetica"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endParaRPr kumimoji="0" lang="en-US" altLang="en-US" sz="900"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r>
              <a:rPr kumimoji="0" lang="en-US" altLang="en-US" sz="1797"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rPr>
              <a:t>Quality </a:t>
            </a:r>
          </a:p>
          <a:p>
            <a:pPr marL="0" marR="0" lvl="0" indent="0" algn="ctr" defTabSz="621739" rtl="0" eaLnBrk="1" fontAlgn="auto" latinLnBrk="0" hangingPunct="1">
              <a:lnSpc>
                <a:spcPct val="100000"/>
              </a:lnSpc>
              <a:spcBef>
                <a:spcPct val="0"/>
              </a:spcBef>
              <a:spcAft>
                <a:spcPts val="0"/>
              </a:spcAft>
              <a:buClrTx/>
              <a:buSzTx/>
              <a:buFont typeface="Arial" pitchFamily="34" charset="0"/>
              <a:buNone/>
              <a:tabLst/>
              <a:defRPr/>
            </a:pPr>
            <a:r>
              <a:rPr kumimoji="0" lang="en-US" altLang="en-US" sz="1797" b="1"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rPr>
              <a:t>of Hire</a:t>
            </a:r>
            <a:endParaRPr kumimoji="0" lang="en-US" altLang="en-US" sz="1797" b="0" i="0" u="none" strike="noStrike" kern="1200" cap="none" spc="0" normalizeH="0" baseline="0" noProof="0" dirty="0">
              <a:ln>
                <a:noFill/>
              </a:ln>
              <a:solidFill>
                <a:srgbClr val="1F497D"/>
              </a:solidFill>
              <a:effectLst/>
              <a:uLnTx/>
              <a:uFillTx/>
              <a:latin typeface="Century Gothic" pitchFamily="34" charset="0"/>
              <a:ea typeface="+mn-ea"/>
              <a:cs typeface="Helvetica" pitchFamily="34" charset="0"/>
              <a:sym typeface="Wingdings 2" pitchFamily="18" charset="2"/>
            </a:endParaRPr>
          </a:p>
        </p:txBody>
      </p:sp>
      <p:sp>
        <p:nvSpPr>
          <p:cNvPr id="10" name="Text Box 9">
            <a:extLst>
              <a:ext uri="{FF2B5EF4-FFF2-40B4-BE49-F238E27FC236}">
                <a16:creationId xmlns:a16="http://schemas.microsoft.com/office/drawing/2014/main" id="{5956900D-5145-976D-E4A6-41845FD37742}"/>
              </a:ext>
            </a:extLst>
          </p:cNvPr>
          <p:cNvSpPr txBox="1">
            <a:spLocks noChangeArrowheads="1"/>
          </p:cNvSpPr>
          <p:nvPr/>
        </p:nvSpPr>
        <p:spPr bwMode="auto">
          <a:xfrm>
            <a:off x="8692026" y="1362928"/>
            <a:ext cx="337173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76054" marR="0" lvl="0" indent="-176054"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Consistent Process Placement</a:t>
            </a:r>
            <a:endParaRPr kumimoji="0" lang="en-US" altLang="en-US" sz="900" b="0" i="0" u="none" strike="noStrike" kern="1200" cap="none" spc="0" normalizeH="0" baseline="0" noProof="0" dirty="0">
              <a:ln>
                <a:noFill/>
              </a:ln>
              <a:solidFill>
                <a:srgbClr val="002060"/>
              </a:solidFill>
              <a:effectLst/>
              <a:uLnTx/>
              <a:uFillTx/>
              <a:latin typeface="Arial" charset="0"/>
              <a:ea typeface="+mn-ea"/>
              <a:cs typeface="+mn-cs"/>
            </a:endParaRPr>
          </a:p>
          <a:p>
            <a:pPr marL="176054" marR="0" lvl="0" indent="-176054"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highlight>
                  <a:srgbClr val="FFFF00"/>
                </a:highlight>
                <a:uLnTx/>
                <a:uFillTx/>
                <a:latin typeface="Arial" charset="0"/>
                <a:ea typeface="+mn-ea"/>
                <a:cs typeface="+mn-cs"/>
              </a:rPr>
              <a:t>Consistent Candidate Questions</a:t>
            </a:r>
          </a:p>
          <a:p>
            <a:pPr marL="176054" marR="0" lvl="0" indent="-176054"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Consistent Results on Responses</a:t>
            </a:r>
          </a:p>
          <a:p>
            <a:pPr marL="176054" marR="0" lvl="0" indent="-176054"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endParaRPr kumimoji="0" lang="en-US" altLang="en-US" sz="1000" b="1"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1" name="Text Box 12">
            <a:extLst>
              <a:ext uri="{FF2B5EF4-FFF2-40B4-BE49-F238E27FC236}">
                <a16:creationId xmlns:a16="http://schemas.microsoft.com/office/drawing/2014/main" id="{0C13AFDC-A11C-A2D4-8958-E832D89153B1}"/>
              </a:ext>
            </a:extLst>
          </p:cNvPr>
          <p:cNvSpPr txBox="1">
            <a:spLocks noChangeArrowheads="1"/>
          </p:cNvSpPr>
          <p:nvPr/>
        </p:nvSpPr>
        <p:spPr bwMode="auto">
          <a:xfrm>
            <a:off x="8668871" y="2741823"/>
            <a:ext cx="2847771" cy="70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Focus on Top Candidates</a:t>
            </a:r>
          </a:p>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highlight>
                  <a:srgbClr val="FFFF00"/>
                </a:highlight>
                <a:uLnTx/>
                <a:uFillTx/>
                <a:latin typeface="Arial" charset="0"/>
                <a:ea typeface="+mn-ea"/>
                <a:cs typeface="+mn-cs"/>
              </a:rPr>
              <a:t>Increase Speed to Hire</a:t>
            </a:r>
          </a:p>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Improve Candidate Experience</a:t>
            </a:r>
          </a:p>
        </p:txBody>
      </p:sp>
      <p:sp>
        <p:nvSpPr>
          <p:cNvPr id="12" name="Text Box 10">
            <a:extLst>
              <a:ext uri="{FF2B5EF4-FFF2-40B4-BE49-F238E27FC236}">
                <a16:creationId xmlns:a16="http://schemas.microsoft.com/office/drawing/2014/main" id="{D4928DC3-C710-09AF-34D4-9B011EC15CAE}"/>
              </a:ext>
            </a:extLst>
          </p:cNvPr>
          <p:cNvSpPr txBox="1">
            <a:spLocks noChangeArrowheads="1"/>
          </p:cNvSpPr>
          <p:nvPr/>
        </p:nvSpPr>
        <p:spPr bwMode="auto">
          <a:xfrm>
            <a:off x="8668871" y="3954190"/>
            <a:ext cx="3288309"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highlight>
                  <a:srgbClr val="FFFF00"/>
                </a:highlight>
                <a:uLnTx/>
                <a:uFillTx/>
                <a:latin typeface="Arial" charset="0"/>
                <a:ea typeface="+mn-ea"/>
                <a:cs typeface="+mn-cs"/>
              </a:rPr>
              <a:t>Decrease Turnover (especially Involuntary)</a:t>
            </a:r>
          </a:p>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highlight>
                  <a:srgbClr val="FFFF00"/>
                </a:highlight>
                <a:uLnTx/>
                <a:uFillTx/>
                <a:latin typeface="Arial" charset="0"/>
                <a:ea typeface="+mn-ea"/>
                <a:cs typeface="+mn-cs"/>
              </a:rPr>
              <a:t>Reduce WC Claims (Frequency &amp; Severity)</a:t>
            </a:r>
          </a:p>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Improve Company Culture</a:t>
            </a:r>
          </a:p>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Higher Customer Satisfaction</a:t>
            </a:r>
          </a:p>
        </p:txBody>
      </p:sp>
      <p:sp>
        <p:nvSpPr>
          <p:cNvPr id="13" name="Text Box 11">
            <a:extLst>
              <a:ext uri="{FF2B5EF4-FFF2-40B4-BE49-F238E27FC236}">
                <a16:creationId xmlns:a16="http://schemas.microsoft.com/office/drawing/2014/main" id="{29239798-BEB3-21D9-4BDD-102519D2010C}"/>
              </a:ext>
            </a:extLst>
          </p:cNvPr>
          <p:cNvSpPr txBox="1">
            <a:spLocks noChangeArrowheads="1"/>
          </p:cNvSpPr>
          <p:nvPr/>
        </p:nvSpPr>
        <p:spPr bwMode="auto">
          <a:xfrm>
            <a:off x="8756780" y="5431276"/>
            <a:ext cx="2614005" cy="7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Validated</a:t>
            </a:r>
          </a:p>
          <a:p>
            <a:pPr marL="171297" marR="0" lvl="0" indent="-171297" algn="l" defTabSz="456789" rtl="0" eaLnBrk="1" fontAlgn="auto" latinLnBrk="0" hangingPunct="1">
              <a:lnSpc>
                <a:spcPct val="100000"/>
              </a:lnSpc>
              <a:spcBef>
                <a:spcPct val="50000"/>
              </a:spcBef>
              <a:spcAft>
                <a:spcPts val="0"/>
              </a:spcAft>
              <a:buClrTx/>
              <a:buSzTx/>
              <a:buFont typeface="Wingdings" panose="05000000000000000000" pitchFamily="2" charset="2"/>
              <a:buChar char="q"/>
              <a:tabLst/>
              <a:defRPr/>
            </a:pPr>
            <a:r>
              <a:rPr kumimoji="0" lang="en-US" altLang="en-US" sz="1000" b="1" i="0" u="none" strike="noStrike" kern="1200" cap="none" spc="0" normalizeH="0" baseline="0" noProof="0" dirty="0">
                <a:ln>
                  <a:noFill/>
                </a:ln>
                <a:solidFill>
                  <a:srgbClr val="002060"/>
                </a:solidFill>
                <a:effectLst/>
                <a:uLnTx/>
                <a:uFillTx/>
                <a:latin typeface="Arial" charset="0"/>
                <a:ea typeface="+mn-ea"/>
                <a:cs typeface="+mn-cs"/>
              </a:rPr>
              <a:t>Non-Discriminatory </a:t>
            </a:r>
          </a:p>
          <a:p>
            <a:pPr marL="0" marR="0" lvl="0" indent="0" algn="l" defTabSz="456789" rtl="0" eaLnBrk="1" fontAlgn="auto" latinLnBrk="0" hangingPunct="1">
              <a:lnSpc>
                <a:spcPct val="100000"/>
              </a:lnSpc>
              <a:spcBef>
                <a:spcPct val="50000"/>
              </a:spcBef>
              <a:spcAft>
                <a:spcPts val="0"/>
              </a:spcAft>
              <a:buClrTx/>
              <a:buSzTx/>
              <a:buFontTx/>
              <a:buNone/>
              <a:tabLst/>
              <a:defRPr/>
            </a:pPr>
            <a:endParaRPr kumimoji="0" lang="en-US" altLang="en-US" sz="1000" b="1" i="0" u="none" strike="noStrike" kern="1200" cap="none" spc="0" normalizeH="0" baseline="0" noProof="0" dirty="0">
              <a:ln>
                <a:noFill/>
              </a:ln>
              <a:solidFill>
                <a:srgbClr val="002060"/>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8FD715F5-2505-5352-59E8-7297A7644DAE}"/>
              </a:ext>
            </a:extLst>
          </p:cNvPr>
          <p:cNvPicPr>
            <a:picLocks noChangeAspect="1"/>
          </p:cNvPicPr>
          <p:nvPr/>
        </p:nvPicPr>
        <p:blipFill>
          <a:blip r:embed="rId3"/>
          <a:stretch>
            <a:fillRect/>
          </a:stretch>
        </p:blipFill>
        <p:spPr>
          <a:xfrm>
            <a:off x="4551780" y="1315304"/>
            <a:ext cx="1765130" cy="4717421"/>
          </a:xfrm>
          <a:prstGeom prst="rect">
            <a:avLst/>
          </a:prstGeom>
          <a:ln>
            <a:solidFill>
              <a:schemeClr val="accent1"/>
            </a:solidFill>
          </a:ln>
        </p:spPr>
      </p:pic>
      <p:sp>
        <p:nvSpPr>
          <p:cNvPr id="3" name="TextBox 2">
            <a:extLst>
              <a:ext uri="{FF2B5EF4-FFF2-40B4-BE49-F238E27FC236}">
                <a16:creationId xmlns:a16="http://schemas.microsoft.com/office/drawing/2014/main" id="{54CB3439-AF8E-483E-C1CF-A11729368185}"/>
              </a:ext>
            </a:extLst>
          </p:cNvPr>
          <p:cNvSpPr txBox="1"/>
          <p:nvPr/>
        </p:nvSpPr>
        <p:spPr>
          <a:xfrm>
            <a:off x="654341" y="5431276"/>
            <a:ext cx="35476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Avoid that 10 – 20% that cause 90% of your problems. </a:t>
            </a:r>
          </a:p>
        </p:txBody>
      </p:sp>
    </p:spTree>
    <p:extLst>
      <p:ext uri="{BB962C8B-B14F-4D97-AF65-F5344CB8AC3E}">
        <p14:creationId xmlns:p14="http://schemas.microsoft.com/office/powerpoint/2010/main" val="61986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6160E3185DC1419B2CFCC0617B608E" ma:contentTypeVersion="15" ma:contentTypeDescription="Create a new document." ma:contentTypeScope="" ma:versionID="21d08db6817431dfd3e8a88a522a8473">
  <xsd:schema xmlns:xsd="http://www.w3.org/2001/XMLSchema" xmlns:xs="http://www.w3.org/2001/XMLSchema" xmlns:p="http://schemas.microsoft.com/office/2006/metadata/properties" xmlns:ns2="26c094e1-a090-48bb-ad91-205b8a0c53bf" xmlns:ns3="75c0871d-cc97-4782-8eeb-68031b7607d6" targetNamespace="http://schemas.microsoft.com/office/2006/metadata/properties" ma:root="true" ma:fieldsID="d469c55eb7fb1d95c7f0b41ce1a0cfc9" ns2:_="" ns3:_="">
    <xsd:import namespace="26c094e1-a090-48bb-ad91-205b8a0c53bf"/>
    <xsd:import namespace="75c0871d-cc97-4782-8eeb-68031b7607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094e1-a090-48bb-ad91-205b8a0c53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543b43-8f44-47ca-943d-8e947d345d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0871d-cc97-4782-8eeb-68031b7607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c45d5f5-6f08-49e8-b1c1-d3e9ba7c30b3}" ma:internalName="TaxCatchAll" ma:showField="CatchAllData" ma:web="75c0871d-cc97-4782-8eeb-68031b760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c0871d-cc97-4782-8eeb-68031b7607d6" xsi:nil="true"/>
    <lcf76f155ced4ddcb4097134ff3c332f xmlns="26c094e1-a090-48bb-ad91-205b8a0c53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DDE410-7DFF-4506-BF37-FC1534D6B301}"/>
</file>

<file path=customXml/itemProps2.xml><?xml version="1.0" encoding="utf-8"?>
<ds:datastoreItem xmlns:ds="http://schemas.openxmlformats.org/officeDocument/2006/customXml" ds:itemID="{A5B56002-0732-432C-AA8D-C0027B1DF3AD}"/>
</file>

<file path=customXml/itemProps3.xml><?xml version="1.0" encoding="utf-8"?>
<ds:datastoreItem xmlns:ds="http://schemas.openxmlformats.org/officeDocument/2006/customXml" ds:itemID="{B2D89B00-2622-4245-B656-5CD29DC3E80E}"/>
</file>

<file path=docProps/app.xml><?xml version="1.0" encoding="utf-8"?>
<Properties xmlns="http://schemas.openxmlformats.org/officeDocument/2006/extended-properties" xmlns:vt="http://schemas.openxmlformats.org/officeDocument/2006/docPropsVTypes">
  <Template>Office Theme</Template>
  <TotalTime>8728</TotalTime>
  <Words>2430</Words>
  <Application>Microsoft Office PowerPoint</Application>
  <PresentationFormat>Widescreen</PresentationFormat>
  <Paragraphs>346</Paragraphs>
  <Slides>26</Slides>
  <Notes>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26</vt:i4>
      </vt:variant>
    </vt:vector>
  </HeadingPairs>
  <TitlesOfParts>
    <vt:vector size="44" baseType="lpstr">
      <vt:lpstr>Aharoni</vt:lpstr>
      <vt:lpstr>Arial</vt:lpstr>
      <vt:lpstr>Arial Narrow</vt:lpstr>
      <vt:lpstr>Arial Narrow Bold</vt:lpstr>
      <vt:lpstr>Calibri</vt:lpstr>
      <vt:lpstr>Calibri Light</vt:lpstr>
      <vt:lpstr>Century Gothic</vt:lpstr>
      <vt:lpstr>Impact</vt:lpstr>
      <vt:lpstr>inherit</vt:lpstr>
      <vt:lpstr>Montserrat</vt:lpstr>
      <vt:lpstr>Wingdings</vt:lpstr>
      <vt:lpstr>office theme</vt:lpstr>
      <vt:lpstr>1_Custom Design</vt:lpstr>
      <vt:lpstr>2_Custom Design</vt:lpstr>
      <vt:lpstr>3_Custom Design</vt:lpstr>
      <vt:lpstr>1_office theme</vt:lpstr>
      <vt:lpstr>Custom Design</vt:lpstr>
      <vt:lpstr>2_office theme</vt:lpstr>
      <vt:lpstr> = Safer Hires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Elements of Safer Hire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Safer Hires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Slabaugh</dc:creator>
  <cp:lastModifiedBy>Luke Slabaugh</cp:lastModifiedBy>
  <cp:revision>106</cp:revision>
  <dcterms:created xsi:type="dcterms:W3CDTF">2022-10-21T09:37:18Z</dcterms:created>
  <dcterms:modified xsi:type="dcterms:W3CDTF">2023-11-22T16:12:33Z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0x010100496160E3185DC1419B2CFCC0617B608E</vt:lpwstr>
  </property>
</Properties>
</file>