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sldIdLst>
    <p:sldId id="256" r:id="rId2"/>
    <p:sldId id="2426" r:id="rId3"/>
    <p:sldId id="2427" r:id="rId4"/>
    <p:sldId id="2430" r:id="rId5"/>
    <p:sldId id="2346" r:id="rId6"/>
    <p:sldId id="2391" r:id="rId7"/>
    <p:sldId id="2428" r:id="rId8"/>
    <p:sldId id="263" r:id="rId9"/>
    <p:sldId id="2354" r:id="rId10"/>
    <p:sldId id="265" r:id="rId11"/>
    <p:sldId id="2429" r:id="rId12"/>
  </p:sldIdLst>
  <p:sldSz cx="9144000" cy="5143500" type="screen16x9"/>
  <p:notesSz cx="6858000" cy="9144000"/>
  <p:embeddedFontLst>
    <p:embeddedFont>
      <p:font typeface="Avenir" panose="02000503020000020003" pitchFamily="2" charset="0"/>
      <p:regular r:id="rId14"/>
      <p:italic r:id="rId15"/>
    </p:embeddedFont>
  </p:embeddedFontLst>
  <p:defaultTex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14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20" autoAdjust="0"/>
    <p:restoredTop sz="96170" autoAdjust="0"/>
  </p:normalViewPr>
  <p:slideViewPr>
    <p:cSldViewPr>
      <p:cViewPr varScale="1">
        <p:scale>
          <a:sx n="158" d="100"/>
          <a:sy n="158" d="100"/>
        </p:scale>
        <p:origin x="352" y="176"/>
      </p:cViewPr>
      <p:guideLst>
        <p:guide orient="horz" pos="1080"/>
        <p:guide pos="14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20.01.2026</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Thank you all for taking the time.. . .</a:t>
            </a:r>
          </a:p>
          <a:p>
            <a:r>
              <a:rPr lang="en-US" dirty="0"/>
              <a:t>I promise this </a:t>
            </a:r>
            <a:r>
              <a:rPr lang="en-US" dirty="0" err="1"/>
              <a:t>isnt</a:t>
            </a:r>
            <a:r>
              <a:rPr lang="en-US" dirty="0"/>
              <a:t> a dry power point! However I'm open to feedback if you find it dries your eyes.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now I know this page can look like a lot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One of our clients came to us with a process already in place. They had dedicated staff, clear standards, and a system for collecting and storing certificates. On paper, it worked.</a:t>
            </a:r>
          </a:p>
          <a:p>
            <a:endParaRPr lang="en-US"/>
          </a:p>
          <a:p>
            <a:r>
              <a:rPr lang="en-US"/>
              <a:t>The issue wasn’t effort. It was consistency and confidence. As the number of vendors grew, it became harder to apply standards the same way every time, stay ahead of expirations, and know—at any given moment—where the real exposure lived.</a:t>
            </a:r>
          </a:p>
          <a:p>
            <a:endParaRPr lang="en-US"/>
          </a:p>
          <a:p>
            <a:r>
              <a:rPr lang="en-US"/>
              <a:t>They didn’t come to us because their process was broken. They came because it was fragile. It relied on people, inboxes, and manual follow-up.</a:t>
            </a:r>
          </a:p>
          <a:p>
            <a:endParaRPr lang="en-US"/>
          </a:p>
          <a:p>
            <a:r>
              <a:rPr lang="en-US"/>
              <a:t>By outsourcing COI tracking to our team, they gained a consistent review process, clearer visibility into compliance gaps, and documentation they felt confident standing behind. The workload came off their internal team, but more importantly, leadership gained confidence that risk was being managed deliberately, not reactively.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C7DD9-01E4-5CF0-2E83-6CC652676676}"/>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5F2C01-5CB7-676B-343F-0958978D227A}"/>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470B27BE-D470-E643-5721-60EB113697B8}"/>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AE29AFA3-D0D7-FD12-C33C-A4D4159FAB8E}"/>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A2099E09-512E-86CF-A58D-DF4ED13B3004}"/>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Thank you all for taking the time.. . .</a:t>
            </a:r>
          </a:p>
          <a:p>
            <a:r>
              <a:rPr lang="en-US" dirty="0"/>
              <a:t>I promise this </a:t>
            </a:r>
            <a:r>
              <a:rPr lang="en-US" dirty="0" err="1"/>
              <a:t>isnt</a:t>
            </a:r>
            <a:r>
              <a:rPr lang="en-US" dirty="0"/>
              <a:t> a dry power point! However I'm open to feedback if you find it dries your eyes. </a:t>
            </a:r>
          </a:p>
        </p:txBody>
      </p:sp>
      <p:sp>
        <p:nvSpPr>
          <p:cNvPr id="6" name="Footer Placeholder 5">
            <a:extLst>
              <a:ext uri="{FF2B5EF4-FFF2-40B4-BE49-F238E27FC236}">
                <a16:creationId xmlns:a16="http://schemas.microsoft.com/office/drawing/2014/main" id="{36D02321-328C-4B12-2EB8-FBAC8891EEF5}"/>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1480DE1A-1C2C-9852-13B6-1BE814DED5FC}"/>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093864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9_Placeholde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5CD8D7A-6895-BF8D-731F-7BC4BBB9234F}"/>
              </a:ext>
            </a:extLst>
          </p:cNvPr>
          <p:cNvSpPr>
            <a:spLocks noGrp="1"/>
          </p:cNvSpPr>
          <p:nvPr>
            <p:ph type="pic" sz="quarter" idx="26"/>
          </p:nvPr>
        </p:nvSpPr>
        <p:spPr>
          <a:xfrm>
            <a:off x="0" y="3143250"/>
            <a:ext cx="9144000" cy="1671616"/>
          </a:xfrm>
          <a:custGeom>
            <a:avLst/>
            <a:gdLst>
              <a:gd name="connsiteX0" fmla="*/ 0 w 9144000"/>
              <a:gd name="connsiteY0" fmla="*/ 0 h 1671616"/>
              <a:gd name="connsiteX1" fmla="*/ 8219396 w 9144000"/>
              <a:gd name="connsiteY1" fmla="*/ 0 h 1671616"/>
              <a:gd name="connsiteX2" fmla="*/ 8277709 w 9144000"/>
              <a:gd name="connsiteY2" fmla="*/ 13679 h 1671616"/>
              <a:gd name="connsiteX3" fmla="*/ 9115300 w 9144000"/>
              <a:gd name="connsiteY3" fmla="*/ 856311 h 1671616"/>
              <a:gd name="connsiteX4" fmla="*/ 9144000 w 9144000"/>
              <a:gd name="connsiteY4" fmla="*/ 1011161 h 1671616"/>
              <a:gd name="connsiteX5" fmla="*/ 9144000 w 9144000"/>
              <a:gd name="connsiteY5" fmla="*/ 1671616 h 1671616"/>
              <a:gd name="connsiteX6" fmla="*/ 0 w 9144000"/>
              <a:gd name="connsiteY6" fmla="*/ 1671616 h 167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671616">
                <a:moveTo>
                  <a:pt x="0" y="0"/>
                </a:moveTo>
                <a:lnTo>
                  <a:pt x="8219396" y="0"/>
                </a:lnTo>
                <a:lnTo>
                  <a:pt x="8277709" y="13679"/>
                </a:lnTo>
                <a:cubicBezTo>
                  <a:pt x="8684396" y="126861"/>
                  <a:pt x="9004325" y="448496"/>
                  <a:pt x="9115300" y="856311"/>
                </a:cubicBezTo>
                <a:lnTo>
                  <a:pt x="9144000" y="1011161"/>
                </a:lnTo>
                <a:lnTo>
                  <a:pt x="9144000" y="1671616"/>
                </a:lnTo>
                <a:lnTo>
                  <a:pt x="0" y="1671616"/>
                </a:lnTo>
                <a:close/>
              </a:path>
            </a:pathLst>
          </a:custGeom>
          <a:solidFill>
            <a:schemeClr val="bg1">
              <a:lumMod val="95000"/>
            </a:schemeClr>
          </a:solidFill>
        </p:spPr>
        <p:txBody>
          <a:bodyPr wrap="square">
            <a:noAutofit/>
          </a:bodyPr>
          <a:lstStyle>
            <a:lvl1pPr>
              <a:defRPr sz="750"/>
            </a:lvl1pPr>
          </a:lstStyle>
          <a:p>
            <a:endParaRPr lang="en-US"/>
          </a:p>
        </p:txBody>
      </p:sp>
      <p:sp>
        <p:nvSpPr>
          <p:cNvPr id="2" name="Freeform 1">
            <a:extLst>
              <a:ext uri="{FF2B5EF4-FFF2-40B4-BE49-F238E27FC236}">
                <a16:creationId xmlns:a16="http://schemas.microsoft.com/office/drawing/2014/main" id="{41044D0E-45C2-2C6C-150F-35DB87281250}"/>
              </a:ext>
            </a:extLst>
          </p:cNvPr>
          <p:cNvSpPr/>
          <p:nvPr userDrawn="1"/>
        </p:nvSpPr>
        <p:spPr>
          <a:xfrm rot="16200000">
            <a:off x="7957659" y="3116717"/>
            <a:ext cx="1186703" cy="1185980"/>
          </a:xfrm>
          <a:custGeom>
            <a:avLst/>
            <a:gdLst>
              <a:gd name="connsiteX0" fmla="*/ 1335816 w 1335816"/>
              <a:gd name="connsiteY0" fmla="*/ 0 h 1335002"/>
              <a:gd name="connsiteX1" fmla="*/ 1335816 w 1335816"/>
              <a:gd name="connsiteY1" fmla="*/ 1335002 h 1335002"/>
              <a:gd name="connsiteX2" fmla="*/ 0 w 1335816"/>
              <a:gd name="connsiteY2" fmla="*/ 1335002 h 1335002"/>
              <a:gd name="connsiteX3" fmla="*/ 136579 w 1335816"/>
              <a:gd name="connsiteY3" fmla="*/ 1328110 h 1335002"/>
              <a:gd name="connsiteX4" fmla="*/ 1311916 w 1335816"/>
              <a:gd name="connsiteY4" fmla="*/ 252702 h 1335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5816" h="1335002">
                <a:moveTo>
                  <a:pt x="1335816" y="0"/>
                </a:moveTo>
                <a:lnTo>
                  <a:pt x="1335816" y="1335002"/>
                </a:lnTo>
                <a:lnTo>
                  <a:pt x="0" y="1335002"/>
                </a:lnTo>
                <a:lnTo>
                  <a:pt x="136579" y="1328110"/>
                </a:lnTo>
                <a:cubicBezTo>
                  <a:pt x="725974" y="1268289"/>
                  <a:pt x="1202095" y="825529"/>
                  <a:pt x="1311916" y="252702"/>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2">
            <a:extLst>
              <a:ext uri="{FF2B5EF4-FFF2-40B4-BE49-F238E27FC236}">
                <a16:creationId xmlns:a16="http://schemas.microsoft.com/office/drawing/2014/main" id="{FDEE0B31-A7FD-C2BC-2ED2-85B11E92C8A4}"/>
              </a:ext>
            </a:extLst>
          </p:cNvPr>
          <p:cNvSpPr/>
          <p:nvPr userDrawn="1"/>
        </p:nvSpPr>
        <p:spPr>
          <a:xfrm>
            <a:off x="0" y="4830944"/>
            <a:ext cx="9144000" cy="31255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FD66C465-6D29-56B0-C320-ADA1D4BCCC11}"/>
              </a:ext>
            </a:extLst>
          </p:cNvPr>
          <p:cNvSpPr>
            <a:spLocks noGrp="1"/>
          </p:cNvSpPr>
          <p:nvPr>
            <p:ph type="title" hasCustomPrompt="1"/>
          </p:nvPr>
        </p:nvSpPr>
        <p:spPr>
          <a:xfrm>
            <a:off x="628650" y="499450"/>
            <a:ext cx="7886700" cy="480131"/>
          </a:xfrm>
        </p:spPr>
        <p:txBody>
          <a:bodyPr/>
          <a:lstStyle>
            <a:lvl1pPr algn="ctr">
              <a:defRPr/>
            </a:lvl1pPr>
          </a:lstStyle>
          <a:p>
            <a:r>
              <a:rPr lang="en-US" dirty="0"/>
              <a:t>CLICK TO EDIT MASTER TITLE STYLE</a:t>
            </a:r>
          </a:p>
        </p:txBody>
      </p:sp>
      <p:sp>
        <p:nvSpPr>
          <p:cNvPr id="8" name="Subtitle 2">
            <a:extLst>
              <a:ext uri="{FF2B5EF4-FFF2-40B4-BE49-F238E27FC236}">
                <a16:creationId xmlns:a16="http://schemas.microsoft.com/office/drawing/2014/main" id="{BC25E6E9-24F2-1AE5-4341-7B5ED18E32AC}"/>
              </a:ext>
            </a:extLst>
          </p:cNvPr>
          <p:cNvSpPr>
            <a:spLocks noGrp="1"/>
          </p:cNvSpPr>
          <p:nvPr>
            <p:ph type="subTitle" idx="10" hasCustomPrompt="1"/>
          </p:nvPr>
        </p:nvSpPr>
        <p:spPr>
          <a:xfrm>
            <a:off x="1143000" y="328634"/>
            <a:ext cx="6858000" cy="341632"/>
          </a:xfrm>
          <a:prstGeom prst="rect">
            <a:avLst/>
          </a:prstGeom>
        </p:spPr>
        <p:txBody>
          <a:bodyPr>
            <a:noAutofit/>
          </a:bodyPr>
          <a:lstStyle>
            <a:lvl1pPr marL="0" indent="0" algn="ctr">
              <a:buNone/>
              <a:defRPr sz="600" b="1" i="0" spc="450" baseline="0">
                <a:solidFill>
                  <a:schemeClr val="tx1"/>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20" name="Text Placeholder 19">
            <a:extLst>
              <a:ext uri="{FF2B5EF4-FFF2-40B4-BE49-F238E27FC236}">
                <a16:creationId xmlns:a16="http://schemas.microsoft.com/office/drawing/2014/main" id="{18D2846D-2881-FFC1-F140-ED95833A45F4}"/>
              </a:ext>
            </a:extLst>
          </p:cNvPr>
          <p:cNvSpPr>
            <a:spLocks noGrp="1"/>
          </p:cNvSpPr>
          <p:nvPr>
            <p:ph type="body" sz="quarter" idx="27"/>
          </p:nvPr>
        </p:nvSpPr>
        <p:spPr>
          <a:xfrm>
            <a:off x="628650" y="1184275"/>
            <a:ext cx="7886700" cy="16227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6514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0864"/>
            <a:ext cx="7886700" cy="480131"/>
          </a:xfrm>
        </p:spPr>
        <p:txBody>
          <a:bodyPr/>
          <a:lstStyle>
            <a:lvl1pPr algn="ctr">
              <a:defRPr/>
            </a:lvl1pPr>
          </a:lstStyle>
          <a:p>
            <a:r>
              <a:rPr lang="en-US" dirty="0"/>
              <a:t>CLICK TO EDIT MASTER TITLE STYLE</a:t>
            </a:r>
          </a:p>
        </p:txBody>
      </p:sp>
      <p:sp>
        <p:nvSpPr>
          <p:cNvPr id="3" name="Subtitle 2">
            <a:extLst>
              <a:ext uri="{FF2B5EF4-FFF2-40B4-BE49-F238E27FC236}">
                <a16:creationId xmlns:a16="http://schemas.microsoft.com/office/drawing/2014/main" id="{6A5068B0-48CF-4858-ACB2-07C922DC1A31}"/>
              </a:ext>
            </a:extLst>
          </p:cNvPr>
          <p:cNvSpPr>
            <a:spLocks noGrp="1"/>
          </p:cNvSpPr>
          <p:nvPr>
            <p:ph type="subTitle" idx="10" hasCustomPrompt="1"/>
          </p:nvPr>
        </p:nvSpPr>
        <p:spPr>
          <a:xfrm>
            <a:off x="1143000" y="360048"/>
            <a:ext cx="6858000" cy="341632"/>
          </a:xfrm>
          <a:prstGeom prst="rect">
            <a:avLst/>
          </a:prstGeom>
        </p:spPr>
        <p:txBody>
          <a:bodyPr>
            <a:noAutofit/>
          </a:bodyPr>
          <a:lstStyle>
            <a:lvl1pPr marL="0" indent="0" algn="ctr">
              <a:buNone/>
              <a:defRPr sz="600" b="1" i="0" spc="450" baseline="0">
                <a:solidFill>
                  <a:schemeClr val="tx1"/>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Text Placeholder 12">
            <a:extLst>
              <a:ext uri="{FF2B5EF4-FFF2-40B4-BE49-F238E27FC236}">
                <a16:creationId xmlns:a16="http://schemas.microsoft.com/office/drawing/2014/main" id="{189B6876-35D0-BF4D-2F51-3B75E41E8603}"/>
              </a:ext>
            </a:extLst>
          </p:cNvPr>
          <p:cNvSpPr>
            <a:spLocks noGrp="1"/>
          </p:cNvSpPr>
          <p:nvPr>
            <p:ph type="body" sz="quarter" idx="12"/>
          </p:nvPr>
        </p:nvSpPr>
        <p:spPr>
          <a:xfrm>
            <a:off x="628649" y="1248355"/>
            <a:ext cx="7886699" cy="480131"/>
          </a:xfrm>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365344456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1_Placeholde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112102B-3BDA-D9DD-22CA-54F14617C727}"/>
              </a:ext>
            </a:extLst>
          </p:cNvPr>
          <p:cNvSpPr>
            <a:spLocks noGrp="1"/>
          </p:cNvSpPr>
          <p:nvPr>
            <p:ph type="pic" sz="quarter" idx="24"/>
          </p:nvPr>
        </p:nvSpPr>
        <p:spPr>
          <a:xfrm>
            <a:off x="0" y="0"/>
            <a:ext cx="6150153" cy="5143500"/>
          </a:xfrm>
          <a:custGeom>
            <a:avLst/>
            <a:gdLst>
              <a:gd name="connsiteX0" fmla="*/ 0 w 6150153"/>
              <a:gd name="connsiteY0" fmla="*/ 0 h 5143500"/>
              <a:gd name="connsiteX1" fmla="*/ 6150153 w 6150153"/>
              <a:gd name="connsiteY1" fmla="*/ 0 h 5143500"/>
              <a:gd name="connsiteX2" fmla="*/ 6150153 w 6150153"/>
              <a:gd name="connsiteY2" fmla="*/ 3704559 h 5143500"/>
              <a:gd name="connsiteX3" fmla="*/ 6135909 w 6150153"/>
              <a:gd name="connsiteY3" fmla="*/ 3803925 h 5143500"/>
              <a:gd name="connsiteX4" fmla="*/ 4833628 w 6150153"/>
              <a:gd name="connsiteY4" fmla="*/ 5114131 h 5143500"/>
              <a:gd name="connsiteX5" fmla="*/ 4523098 w 6150153"/>
              <a:gd name="connsiteY5" fmla="*/ 5143500 h 5143500"/>
              <a:gd name="connsiteX6" fmla="*/ 0 w 6150153"/>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0153" h="5143500">
                <a:moveTo>
                  <a:pt x="0" y="0"/>
                </a:moveTo>
                <a:lnTo>
                  <a:pt x="6150153" y="0"/>
                </a:lnTo>
                <a:lnTo>
                  <a:pt x="6150153" y="3704559"/>
                </a:lnTo>
                <a:lnTo>
                  <a:pt x="6135909" y="3803925"/>
                </a:lnTo>
                <a:cubicBezTo>
                  <a:pt x="6012986" y="4465479"/>
                  <a:pt x="5493546" y="4987613"/>
                  <a:pt x="4833628" y="5114131"/>
                </a:cubicBezTo>
                <a:lnTo>
                  <a:pt x="4523098" y="5143500"/>
                </a:lnTo>
                <a:lnTo>
                  <a:pt x="0" y="5143500"/>
                </a:lnTo>
                <a:close/>
              </a:path>
            </a:pathLst>
          </a:custGeom>
          <a:solidFill>
            <a:schemeClr val="bg1">
              <a:lumMod val="95000"/>
            </a:schemeClr>
          </a:solidFill>
        </p:spPr>
        <p:txBody>
          <a:bodyPr wrap="square">
            <a:noAutofit/>
          </a:bodyPr>
          <a:lstStyle>
            <a:lvl1pPr>
              <a:defRPr sz="1050"/>
            </a:lvl1pPr>
          </a:lstStyle>
          <a:p>
            <a:endParaRPr lang="en-US"/>
          </a:p>
        </p:txBody>
      </p:sp>
      <p:sp>
        <p:nvSpPr>
          <p:cNvPr id="2" name="Title 1">
            <a:extLst>
              <a:ext uri="{FF2B5EF4-FFF2-40B4-BE49-F238E27FC236}">
                <a16:creationId xmlns:a16="http://schemas.microsoft.com/office/drawing/2014/main" id="{5C242A1E-2F64-42A3-4284-6293EA29BBE3}"/>
              </a:ext>
            </a:extLst>
          </p:cNvPr>
          <p:cNvSpPr>
            <a:spLocks noGrp="1"/>
          </p:cNvSpPr>
          <p:nvPr>
            <p:ph type="title" hasCustomPrompt="1"/>
          </p:nvPr>
        </p:nvSpPr>
        <p:spPr>
          <a:xfrm>
            <a:off x="6478360" y="1423371"/>
            <a:ext cx="2400562" cy="1933346"/>
          </a:xfrm>
        </p:spPr>
        <p:txBody>
          <a:bodyPr/>
          <a:lstStyle>
            <a:lvl1pPr algn="ctr">
              <a:defRPr/>
            </a:lvl1pPr>
          </a:lstStyle>
          <a:p>
            <a:r>
              <a:rPr lang="en-US" dirty="0"/>
              <a:t>CLICK TO EDIT MASTER TITLE STYLE</a:t>
            </a:r>
          </a:p>
        </p:txBody>
      </p:sp>
      <p:sp>
        <p:nvSpPr>
          <p:cNvPr id="4" name="Subtitle 2">
            <a:extLst>
              <a:ext uri="{FF2B5EF4-FFF2-40B4-BE49-F238E27FC236}">
                <a16:creationId xmlns:a16="http://schemas.microsoft.com/office/drawing/2014/main" id="{F8A7AA0E-405A-9D27-FD49-3FFA8AD0F576}"/>
              </a:ext>
            </a:extLst>
          </p:cNvPr>
          <p:cNvSpPr>
            <a:spLocks noGrp="1"/>
          </p:cNvSpPr>
          <p:nvPr>
            <p:ph type="subTitle" idx="10" hasCustomPrompt="1"/>
          </p:nvPr>
        </p:nvSpPr>
        <p:spPr>
          <a:xfrm>
            <a:off x="6478360" y="1347970"/>
            <a:ext cx="2400562" cy="341632"/>
          </a:xfrm>
          <a:prstGeom prst="rect">
            <a:avLst/>
          </a:prstGeom>
        </p:spPr>
        <p:txBody>
          <a:bodyPr>
            <a:noAutofit/>
          </a:bodyPr>
          <a:lstStyle>
            <a:lvl1pPr marL="0" indent="0" algn="ctr">
              <a:buNone/>
              <a:defRPr sz="600" b="1" i="0" spc="450" baseline="0">
                <a:solidFill>
                  <a:schemeClr val="tx1"/>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732337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4_Placeholde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0155ED8-8D3D-8F15-360B-7C2D78B85891}"/>
              </a:ext>
            </a:extLst>
          </p:cNvPr>
          <p:cNvSpPr>
            <a:spLocks noGrp="1"/>
          </p:cNvSpPr>
          <p:nvPr>
            <p:ph type="pic" sz="quarter" idx="24"/>
          </p:nvPr>
        </p:nvSpPr>
        <p:spPr>
          <a:xfrm>
            <a:off x="2996415" y="0"/>
            <a:ext cx="6147585" cy="5143500"/>
          </a:xfrm>
          <a:custGeom>
            <a:avLst/>
            <a:gdLst>
              <a:gd name="connsiteX0" fmla="*/ 0 w 6147585"/>
              <a:gd name="connsiteY0" fmla="*/ 0 h 5143500"/>
              <a:gd name="connsiteX1" fmla="*/ 6147585 w 6147585"/>
              <a:gd name="connsiteY1" fmla="*/ 0 h 5143500"/>
              <a:gd name="connsiteX2" fmla="*/ 6147585 w 6147585"/>
              <a:gd name="connsiteY2" fmla="*/ 5143500 h 5143500"/>
              <a:gd name="connsiteX3" fmla="*/ 1629917 w 6147585"/>
              <a:gd name="connsiteY3" fmla="*/ 5143500 h 5143500"/>
              <a:gd name="connsiteX4" fmla="*/ 1329971 w 6147585"/>
              <a:gd name="connsiteY4" fmla="*/ 5115132 h 5143500"/>
              <a:gd name="connsiteX5" fmla="*/ 8468 w 6147585"/>
              <a:gd name="connsiteY5" fmla="*/ 3670833 h 5143500"/>
              <a:gd name="connsiteX6" fmla="*/ 0 w 6147585"/>
              <a:gd name="connsiteY6" fmla="*/ 3503019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7585" h="5143500">
                <a:moveTo>
                  <a:pt x="0" y="0"/>
                </a:moveTo>
                <a:lnTo>
                  <a:pt x="6147585" y="0"/>
                </a:lnTo>
                <a:lnTo>
                  <a:pt x="6147585" y="5143500"/>
                </a:lnTo>
                <a:lnTo>
                  <a:pt x="1629917" y="5143500"/>
                </a:lnTo>
                <a:lnTo>
                  <a:pt x="1329971" y="5115132"/>
                </a:lnTo>
                <a:cubicBezTo>
                  <a:pt x="626059" y="4980180"/>
                  <a:pt x="81979" y="4395104"/>
                  <a:pt x="8468" y="3670833"/>
                </a:cubicBezTo>
                <a:lnTo>
                  <a:pt x="0" y="3503019"/>
                </a:lnTo>
                <a:close/>
              </a:path>
            </a:pathLst>
          </a:custGeom>
          <a:solidFill>
            <a:schemeClr val="bg1">
              <a:lumMod val="95000"/>
            </a:schemeClr>
          </a:solidFill>
        </p:spPr>
        <p:txBody>
          <a:bodyPr wrap="square">
            <a:noAutofit/>
          </a:bodyPr>
          <a:lstStyle>
            <a:lvl1pPr>
              <a:defRPr sz="1050"/>
            </a:lvl1pPr>
          </a:lstStyle>
          <a:p>
            <a:endParaRPr lang="en-US"/>
          </a:p>
        </p:txBody>
      </p:sp>
      <p:sp>
        <p:nvSpPr>
          <p:cNvPr id="2" name="Title 1">
            <a:extLst>
              <a:ext uri="{FF2B5EF4-FFF2-40B4-BE49-F238E27FC236}">
                <a16:creationId xmlns:a16="http://schemas.microsoft.com/office/drawing/2014/main" id="{55179E48-D149-6259-52D7-9CB16D5910FA}"/>
              </a:ext>
            </a:extLst>
          </p:cNvPr>
          <p:cNvSpPr>
            <a:spLocks noGrp="1"/>
          </p:cNvSpPr>
          <p:nvPr>
            <p:ph type="title" hasCustomPrompt="1"/>
          </p:nvPr>
        </p:nvSpPr>
        <p:spPr>
          <a:xfrm>
            <a:off x="316100" y="1493759"/>
            <a:ext cx="2400562" cy="1933346"/>
          </a:xfrm>
        </p:spPr>
        <p:txBody>
          <a:bodyPr/>
          <a:lstStyle>
            <a:lvl1pPr algn="ctr">
              <a:defRPr/>
            </a:lvl1pPr>
          </a:lstStyle>
          <a:p>
            <a:r>
              <a:rPr lang="en-US" dirty="0"/>
              <a:t>CLICK TO EDIT MASTER TITLE STYLE</a:t>
            </a:r>
          </a:p>
        </p:txBody>
      </p:sp>
      <p:sp>
        <p:nvSpPr>
          <p:cNvPr id="3" name="Subtitle 2">
            <a:extLst>
              <a:ext uri="{FF2B5EF4-FFF2-40B4-BE49-F238E27FC236}">
                <a16:creationId xmlns:a16="http://schemas.microsoft.com/office/drawing/2014/main" id="{E37B53DB-1C8D-548A-C78A-293533593DE6}"/>
              </a:ext>
            </a:extLst>
          </p:cNvPr>
          <p:cNvSpPr>
            <a:spLocks noGrp="1"/>
          </p:cNvSpPr>
          <p:nvPr>
            <p:ph type="subTitle" idx="10" hasCustomPrompt="1"/>
          </p:nvPr>
        </p:nvSpPr>
        <p:spPr>
          <a:xfrm>
            <a:off x="316100" y="1434261"/>
            <a:ext cx="2400562" cy="341632"/>
          </a:xfrm>
          <a:prstGeom prst="rect">
            <a:avLst/>
          </a:prstGeom>
        </p:spPr>
        <p:txBody>
          <a:bodyPr>
            <a:noAutofit/>
          </a:bodyPr>
          <a:lstStyle>
            <a:lvl1pPr marL="0" indent="0" algn="ctr">
              <a:buNone/>
              <a:defRPr sz="600" b="1" i="0" spc="450" baseline="0">
                <a:solidFill>
                  <a:schemeClr val="tx1"/>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06262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1/20/26</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3">
            <a:extLst>
              <a:ext uri="{FF2B5EF4-FFF2-40B4-BE49-F238E27FC236}">
                <a16:creationId xmlns:a16="http://schemas.microsoft.com/office/drawing/2014/main" id="{53F63C40-393C-E743-3D7C-FBECDF43FB5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13" name="Rectangle 12">
            <a:extLst>
              <a:ext uri="{FF2B5EF4-FFF2-40B4-BE49-F238E27FC236}">
                <a16:creationId xmlns:a16="http://schemas.microsoft.com/office/drawing/2014/main" id="{74396B7C-CDF5-63E4-6DF8-C60B23324F3F}"/>
              </a:ext>
            </a:extLst>
          </p:cNvPr>
          <p:cNvSpPr/>
          <p:nvPr/>
        </p:nvSpPr>
        <p:spPr>
          <a:xfrm rot="16200000">
            <a:off x="838821" y="-838820"/>
            <a:ext cx="5143500" cy="6821141"/>
          </a:xfrm>
          <a:prstGeom prst="rect">
            <a:avLst/>
          </a:prstGeom>
          <a:gradFill>
            <a:gsLst>
              <a:gs pos="0">
                <a:schemeClr val="tx2"/>
              </a:gs>
              <a:gs pos="100000">
                <a:schemeClr val="tx2">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9F6F3732-8DFE-376B-6FA4-5AA204CF4CC7}"/>
              </a:ext>
            </a:extLst>
          </p:cNvPr>
          <p:cNvSpPr/>
          <p:nvPr/>
        </p:nvSpPr>
        <p:spPr>
          <a:xfrm rot="16200000" flipH="1">
            <a:off x="7926697" y="3922228"/>
            <a:ext cx="1221644" cy="1220900"/>
          </a:xfrm>
          <a:custGeom>
            <a:avLst/>
            <a:gdLst>
              <a:gd name="connsiteX0" fmla="*/ 1335816 w 1335816"/>
              <a:gd name="connsiteY0" fmla="*/ 0 h 1335002"/>
              <a:gd name="connsiteX1" fmla="*/ 1335816 w 1335816"/>
              <a:gd name="connsiteY1" fmla="*/ 1335002 h 1335002"/>
              <a:gd name="connsiteX2" fmla="*/ 0 w 1335816"/>
              <a:gd name="connsiteY2" fmla="*/ 1335002 h 1335002"/>
              <a:gd name="connsiteX3" fmla="*/ 136579 w 1335816"/>
              <a:gd name="connsiteY3" fmla="*/ 1328110 h 1335002"/>
              <a:gd name="connsiteX4" fmla="*/ 1311916 w 1335816"/>
              <a:gd name="connsiteY4" fmla="*/ 252702 h 1335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5816" h="1335002">
                <a:moveTo>
                  <a:pt x="1335816" y="0"/>
                </a:moveTo>
                <a:lnTo>
                  <a:pt x="1335816" y="1335002"/>
                </a:lnTo>
                <a:lnTo>
                  <a:pt x="0" y="1335002"/>
                </a:lnTo>
                <a:lnTo>
                  <a:pt x="136579" y="1328110"/>
                </a:lnTo>
                <a:cubicBezTo>
                  <a:pt x="725974" y="1268289"/>
                  <a:pt x="1202095" y="825529"/>
                  <a:pt x="1311916" y="252702"/>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6"/>
          <p:cNvSpPr txBox="1"/>
          <p:nvPr/>
        </p:nvSpPr>
        <p:spPr>
          <a:xfrm>
            <a:off x="590721" y="1455886"/>
            <a:ext cx="6067907" cy="2142766"/>
          </a:xfrm>
          <a:prstGeom prst="rect">
            <a:avLst/>
          </a:prstGeom>
        </p:spPr>
        <p:txBody>
          <a:bodyPr lIns="0" tIns="0" rIns="0" bIns="0" rtlCol="0" anchor="t">
            <a:spAutoFit/>
          </a:bodyPr>
          <a:lstStyle/>
          <a:p>
            <a:pPr>
              <a:lnSpc>
                <a:spcPts val="5450"/>
              </a:lnSpc>
            </a:pPr>
            <a:r>
              <a:rPr lang="en-US" sz="6000" b="1" dirty="0">
                <a:solidFill>
                  <a:srgbClr val="FFFFFF"/>
                </a:solidFill>
                <a:latin typeface="Calibri" panose="020F0502020204030204" pitchFamily="34" charset="0"/>
                <a:ea typeface="Avenir Bold"/>
                <a:cs typeface="Calibri" panose="020F0502020204030204" pitchFamily="34" charset="0"/>
                <a:sym typeface="Avenir Bold"/>
              </a:rPr>
              <a:t>HEFFERNAN COMPLIANCE MANAGEMENT</a:t>
            </a:r>
          </a:p>
        </p:txBody>
      </p:sp>
      <p:sp>
        <p:nvSpPr>
          <p:cNvPr id="7" name="TextBox 7"/>
          <p:cNvSpPr txBox="1"/>
          <p:nvPr/>
        </p:nvSpPr>
        <p:spPr>
          <a:xfrm>
            <a:off x="599970" y="4128092"/>
            <a:ext cx="2861058" cy="246542"/>
          </a:xfrm>
          <a:prstGeom prst="rect">
            <a:avLst/>
          </a:prstGeom>
        </p:spPr>
        <p:txBody>
          <a:bodyPr lIns="0" tIns="0" rIns="0" bIns="0" rtlCol="0" anchor="t">
            <a:spAutoFit/>
          </a:bodyPr>
          <a:lstStyle/>
          <a:p>
            <a:pPr>
              <a:lnSpc>
                <a:spcPts val="2035"/>
              </a:lnSpc>
            </a:pPr>
            <a:r>
              <a:rPr lang="en-US" sz="1600" dirty="0">
                <a:solidFill>
                  <a:schemeClr val="accent1"/>
                </a:solidFill>
                <a:latin typeface="Calibri Light" panose="020F0302020204030204" pitchFamily="34" charset="0"/>
                <a:ea typeface="Avenir Italics"/>
                <a:cs typeface="Calibri Light" panose="020F0302020204030204" pitchFamily="34" charset="0"/>
                <a:sym typeface="Avenir Italics"/>
              </a:rPr>
              <a:t>And </a:t>
            </a:r>
            <a:r>
              <a:rPr lang="en-US" sz="1600" dirty="0" err="1">
                <a:solidFill>
                  <a:schemeClr val="accent1"/>
                </a:solidFill>
                <a:latin typeface="Calibri Light" panose="020F0302020204030204" pitchFamily="34" charset="0"/>
                <a:ea typeface="Avenir Italics"/>
                <a:cs typeface="Calibri Light" panose="020F0302020204030204" pitchFamily="34" charset="0"/>
                <a:sym typeface="Avenir Italics"/>
              </a:rPr>
              <a:t>TELEDATA</a:t>
            </a:r>
            <a:endParaRPr lang="en-US" sz="1600" dirty="0">
              <a:solidFill>
                <a:schemeClr val="accent1"/>
              </a:solidFill>
              <a:latin typeface="Calibri Light" panose="020F0302020204030204" pitchFamily="34" charset="0"/>
              <a:ea typeface="Avenir Italics"/>
              <a:cs typeface="Calibri Light" panose="020F0302020204030204" pitchFamily="34" charset="0"/>
              <a:sym typeface="Avenir Italics"/>
            </a:endParaRPr>
          </a:p>
        </p:txBody>
      </p:sp>
      <p:sp>
        <p:nvSpPr>
          <p:cNvPr id="10" name="TextBox 10"/>
          <p:cNvSpPr txBox="1"/>
          <p:nvPr/>
        </p:nvSpPr>
        <p:spPr>
          <a:xfrm>
            <a:off x="599970" y="3599830"/>
            <a:ext cx="5029200" cy="490584"/>
          </a:xfrm>
          <a:prstGeom prst="rect">
            <a:avLst/>
          </a:prstGeom>
        </p:spPr>
        <p:txBody>
          <a:bodyPr wrap="square" lIns="0" tIns="0" rIns="0" bIns="0" rtlCol="0" anchor="t">
            <a:spAutoFit/>
          </a:bodyPr>
          <a:lstStyle/>
          <a:p>
            <a:pPr>
              <a:lnSpc>
                <a:spcPts val="1870"/>
              </a:lnSpc>
            </a:pPr>
            <a:r>
              <a:rPr lang="en-US" sz="1600" dirty="0">
                <a:solidFill>
                  <a:schemeClr val="accent1"/>
                </a:solidFill>
                <a:latin typeface="Calibri Light" panose="020F0302020204030204" pitchFamily="34" charset="0"/>
                <a:ea typeface="Avenir Italics"/>
                <a:cs typeface="Calibri Light" panose="020F0302020204030204" pitchFamily="34" charset="0"/>
                <a:sym typeface="Avenir Italics"/>
              </a:rPr>
              <a:t>A High Value Service Presentation</a:t>
            </a:r>
          </a:p>
          <a:p>
            <a:pPr>
              <a:lnSpc>
                <a:spcPts val="1870"/>
              </a:lnSpc>
            </a:pPr>
            <a:r>
              <a:rPr lang="en-US" sz="1600" dirty="0">
                <a:solidFill>
                  <a:schemeClr val="accent1"/>
                </a:solidFill>
                <a:latin typeface="Calibri Light" panose="020F0302020204030204" pitchFamily="34" charset="0"/>
                <a:ea typeface="Avenir Italics"/>
                <a:cs typeface="Calibri Light" panose="020F0302020204030204" pitchFamily="34" charset="0"/>
                <a:sym typeface="Avenir Italics"/>
              </a:rPr>
              <a:t>Think “Unreasonable Hospitality” </a:t>
            </a:r>
          </a:p>
        </p:txBody>
      </p:sp>
      <p:pic>
        <p:nvPicPr>
          <p:cNvPr id="15" name="Picture 14">
            <a:extLst>
              <a:ext uri="{FF2B5EF4-FFF2-40B4-BE49-F238E27FC236}">
                <a16:creationId xmlns:a16="http://schemas.microsoft.com/office/drawing/2014/main" id="{7DB92424-184A-6855-A748-F3F328C5C1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9970" y="575523"/>
            <a:ext cx="1152630" cy="3553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Placeholder 3">
            <a:extLst>
              <a:ext uri="{FF2B5EF4-FFF2-40B4-BE49-F238E27FC236}">
                <a16:creationId xmlns:a16="http://schemas.microsoft.com/office/drawing/2014/main" id="{44F76DB5-97EE-4C2A-64B1-61E60078782C}"/>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2" name="TextBox 2"/>
          <p:cNvSpPr txBox="1"/>
          <p:nvPr/>
        </p:nvSpPr>
        <p:spPr>
          <a:xfrm>
            <a:off x="1434900" y="971550"/>
            <a:ext cx="6274199" cy="3154710"/>
          </a:xfrm>
          <a:prstGeom prst="rect">
            <a:avLst/>
          </a:prstGeom>
        </p:spPr>
        <p:txBody>
          <a:bodyPr wrap="square" lIns="0" tIns="0" rIns="0" bIns="0" rtlCol="0" anchor="t">
            <a:spAutoFit/>
          </a:bodyPr>
          <a:lstStyle/>
          <a:p>
            <a:pPr algn="ctr">
              <a:lnSpc>
                <a:spcPts val="4125"/>
              </a:lnSpc>
            </a:pPr>
            <a:r>
              <a:rPr lang="en-US" sz="3600" b="1" dirty="0">
                <a:solidFill>
                  <a:schemeClr val="bg2"/>
                </a:solidFill>
                <a:latin typeface="Calibri" panose="020F0502020204030204" pitchFamily="34" charset="0"/>
                <a:ea typeface="Avenir Bold"/>
                <a:cs typeface="Calibri" panose="020F0502020204030204" pitchFamily="34" charset="0"/>
                <a:sym typeface="Avenir Bold"/>
              </a:rPr>
              <a:t>THEY DIDN’T PICK OUR TEAM BECAUSE THEY COULDN’T DO IT.</a:t>
            </a:r>
          </a:p>
          <a:p>
            <a:pPr algn="ctr">
              <a:lnSpc>
                <a:spcPts val="4125"/>
              </a:lnSpc>
            </a:pPr>
            <a:endParaRPr lang="en-US" sz="3600" b="1" dirty="0">
              <a:solidFill>
                <a:schemeClr val="bg2"/>
              </a:solidFill>
              <a:latin typeface="Calibri" panose="020F0502020204030204" pitchFamily="34" charset="0"/>
              <a:ea typeface="Avenir Bold"/>
              <a:cs typeface="Calibri" panose="020F0502020204030204" pitchFamily="34" charset="0"/>
              <a:sym typeface="Avenir Bold"/>
            </a:endParaRPr>
          </a:p>
          <a:p>
            <a:pPr algn="ctr">
              <a:lnSpc>
                <a:spcPts val="4125"/>
              </a:lnSpc>
            </a:pPr>
            <a:r>
              <a:rPr lang="en-US" sz="3600" b="1" dirty="0">
                <a:solidFill>
                  <a:schemeClr val="bg2"/>
                </a:solidFill>
                <a:latin typeface="Calibri" panose="020F0502020204030204" pitchFamily="34" charset="0"/>
                <a:ea typeface="Avenir Bold"/>
                <a:cs typeface="Calibri" panose="020F0502020204030204" pitchFamily="34" charset="0"/>
                <a:sym typeface="Avenir Bold"/>
              </a:rPr>
              <a:t>THEY WORK WITH US BECAUSE IT WAS TOO IMPORTANT TO DO INCONSISTENTLY.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C10D6-0314-AF69-A0E5-7E5D1015CECA}"/>
            </a:ext>
          </a:extLst>
        </p:cNvPr>
        <p:cNvGrpSpPr/>
        <p:nvPr/>
      </p:nvGrpSpPr>
      <p:grpSpPr>
        <a:xfrm>
          <a:off x="0" y="0"/>
          <a:ext cx="0" cy="0"/>
          <a:chOff x="0" y="0"/>
          <a:chExt cx="0" cy="0"/>
        </a:xfrm>
      </p:grpSpPr>
      <p:pic>
        <p:nvPicPr>
          <p:cNvPr id="11" name="Picture Placeholder 3">
            <a:extLst>
              <a:ext uri="{FF2B5EF4-FFF2-40B4-BE49-F238E27FC236}">
                <a16:creationId xmlns:a16="http://schemas.microsoft.com/office/drawing/2014/main" id="{89306E8C-1493-77B8-B392-6283DE4ED6A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13" name="Rectangle 12">
            <a:extLst>
              <a:ext uri="{FF2B5EF4-FFF2-40B4-BE49-F238E27FC236}">
                <a16:creationId xmlns:a16="http://schemas.microsoft.com/office/drawing/2014/main" id="{0324A619-ED1A-2FF7-1C70-DEB8DDFD20B5}"/>
              </a:ext>
            </a:extLst>
          </p:cNvPr>
          <p:cNvSpPr/>
          <p:nvPr/>
        </p:nvSpPr>
        <p:spPr>
          <a:xfrm rot="16200000">
            <a:off x="838821" y="-838820"/>
            <a:ext cx="5143500" cy="6821141"/>
          </a:xfrm>
          <a:prstGeom prst="rect">
            <a:avLst/>
          </a:prstGeom>
          <a:gradFill>
            <a:gsLst>
              <a:gs pos="0">
                <a:schemeClr val="tx2"/>
              </a:gs>
              <a:gs pos="100000">
                <a:schemeClr val="tx2">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7CB2CC27-E2C5-859F-791D-18FE78B4755D}"/>
              </a:ext>
            </a:extLst>
          </p:cNvPr>
          <p:cNvSpPr/>
          <p:nvPr/>
        </p:nvSpPr>
        <p:spPr>
          <a:xfrm rot="16200000" flipH="1">
            <a:off x="7926697" y="3922228"/>
            <a:ext cx="1221644" cy="1220900"/>
          </a:xfrm>
          <a:custGeom>
            <a:avLst/>
            <a:gdLst>
              <a:gd name="connsiteX0" fmla="*/ 1335816 w 1335816"/>
              <a:gd name="connsiteY0" fmla="*/ 0 h 1335002"/>
              <a:gd name="connsiteX1" fmla="*/ 1335816 w 1335816"/>
              <a:gd name="connsiteY1" fmla="*/ 1335002 h 1335002"/>
              <a:gd name="connsiteX2" fmla="*/ 0 w 1335816"/>
              <a:gd name="connsiteY2" fmla="*/ 1335002 h 1335002"/>
              <a:gd name="connsiteX3" fmla="*/ 136579 w 1335816"/>
              <a:gd name="connsiteY3" fmla="*/ 1328110 h 1335002"/>
              <a:gd name="connsiteX4" fmla="*/ 1311916 w 1335816"/>
              <a:gd name="connsiteY4" fmla="*/ 252702 h 1335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5816" h="1335002">
                <a:moveTo>
                  <a:pt x="1335816" y="0"/>
                </a:moveTo>
                <a:lnTo>
                  <a:pt x="1335816" y="1335002"/>
                </a:lnTo>
                <a:lnTo>
                  <a:pt x="0" y="1335002"/>
                </a:lnTo>
                <a:lnTo>
                  <a:pt x="136579" y="1328110"/>
                </a:lnTo>
                <a:cubicBezTo>
                  <a:pt x="725974" y="1268289"/>
                  <a:pt x="1202095" y="825529"/>
                  <a:pt x="1311916" y="252702"/>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6">
            <a:extLst>
              <a:ext uri="{FF2B5EF4-FFF2-40B4-BE49-F238E27FC236}">
                <a16:creationId xmlns:a16="http://schemas.microsoft.com/office/drawing/2014/main" id="{BCFAD5FF-15C6-DFE2-B939-3479D331C5B0}"/>
              </a:ext>
            </a:extLst>
          </p:cNvPr>
          <p:cNvSpPr txBox="1"/>
          <p:nvPr/>
        </p:nvSpPr>
        <p:spPr>
          <a:xfrm>
            <a:off x="590721" y="1455886"/>
            <a:ext cx="5352879" cy="2142766"/>
          </a:xfrm>
          <a:prstGeom prst="rect">
            <a:avLst/>
          </a:prstGeom>
        </p:spPr>
        <p:txBody>
          <a:bodyPr wrap="square" lIns="0" tIns="0" rIns="0" bIns="0" rtlCol="0" anchor="t">
            <a:spAutoFit/>
          </a:bodyPr>
          <a:lstStyle/>
          <a:p>
            <a:pPr>
              <a:lnSpc>
                <a:spcPts val="5450"/>
              </a:lnSpc>
            </a:pPr>
            <a:r>
              <a:rPr lang="en-US" sz="6000" b="1" dirty="0">
                <a:solidFill>
                  <a:srgbClr val="FFFFFF"/>
                </a:solidFill>
                <a:latin typeface="Calibri" panose="020F0502020204030204" pitchFamily="34" charset="0"/>
                <a:ea typeface="Avenir Bold"/>
                <a:cs typeface="Calibri" panose="020F0502020204030204" pitchFamily="34" charset="0"/>
                <a:sym typeface="Avenir Bold"/>
              </a:rPr>
              <a:t>FINAL THOUGHTS?</a:t>
            </a:r>
          </a:p>
          <a:p>
            <a:pPr>
              <a:lnSpc>
                <a:spcPts val="5450"/>
              </a:lnSpc>
            </a:pPr>
            <a:r>
              <a:rPr lang="en-US" sz="6000" b="1" dirty="0">
                <a:solidFill>
                  <a:srgbClr val="FFFFFF"/>
                </a:solidFill>
                <a:latin typeface="Calibri" panose="020F0502020204030204" pitchFamily="34" charset="0"/>
                <a:ea typeface="Avenir Bold"/>
                <a:cs typeface="Calibri" panose="020F0502020204030204" pitchFamily="34" charset="0"/>
                <a:sym typeface="Avenir Bold"/>
              </a:rPr>
              <a:t>QUESTIONS?</a:t>
            </a:r>
          </a:p>
        </p:txBody>
      </p:sp>
      <p:sp>
        <p:nvSpPr>
          <p:cNvPr id="7" name="TextBox 7">
            <a:extLst>
              <a:ext uri="{FF2B5EF4-FFF2-40B4-BE49-F238E27FC236}">
                <a16:creationId xmlns:a16="http://schemas.microsoft.com/office/drawing/2014/main" id="{36D846A8-D2E4-D998-975A-CF49E2C5C7D8}"/>
              </a:ext>
            </a:extLst>
          </p:cNvPr>
          <p:cNvSpPr txBox="1"/>
          <p:nvPr/>
        </p:nvSpPr>
        <p:spPr>
          <a:xfrm>
            <a:off x="599970" y="3675313"/>
            <a:ext cx="2861058" cy="246542"/>
          </a:xfrm>
          <a:prstGeom prst="rect">
            <a:avLst/>
          </a:prstGeom>
        </p:spPr>
        <p:txBody>
          <a:bodyPr lIns="0" tIns="0" rIns="0" bIns="0" rtlCol="0" anchor="t">
            <a:spAutoFit/>
          </a:bodyPr>
          <a:lstStyle/>
          <a:p>
            <a:pPr>
              <a:lnSpc>
                <a:spcPts val="2035"/>
              </a:lnSpc>
            </a:pPr>
            <a:r>
              <a:rPr lang="en-US" sz="1600" dirty="0">
                <a:solidFill>
                  <a:schemeClr val="accent1"/>
                </a:solidFill>
                <a:latin typeface="Calibri Light" panose="020F0302020204030204" pitchFamily="34" charset="0"/>
                <a:ea typeface="Avenir Italics"/>
                <a:cs typeface="Calibri Light" panose="020F0302020204030204" pitchFamily="34" charset="0"/>
                <a:sym typeface="Avenir Italics"/>
              </a:rPr>
              <a:t>Next Meeting?</a:t>
            </a:r>
          </a:p>
        </p:txBody>
      </p:sp>
      <p:pic>
        <p:nvPicPr>
          <p:cNvPr id="15" name="Picture 14">
            <a:extLst>
              <a:ext uri="{FF2B5EF4-FFF2-40B4-BE49-F238E27FC236}">
                <a16:creationId xmlns:a16="http://schemas.microsoft.com/office/drawing/2014/main" id="{289B9039-42BC-D6C3-3498-3CE63D55D5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9970" y="575523"/>
            <a:ext cx="1152630" cy="355394"/>
          </a:xfrm>
          <a:prstGeom prst="rect">
            <a:avLst/>
          </a:prstGeom>
        </p:spPr>
      </p:pic>
    </p:spTree>
    <p:extLst>
      <p:ext uri="{BB962C8B-B14F-4D97-AF65-F5344CB8AC3E}">
        <p14:creationId xmlns:p14="http://schemas.microsoft.com/office/powerpoint/2010/main" val="806497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B3930DCA-E774-348A-4658-93312DAAAD81}"/>
              </a:ext>
            </a:extLst>
          </p:cNvPr>
          <p:cNvSpPr/>
          <p:nvPr/>
        </p:nvSpPr>
        <p:spPr>
          <a:xfrm>
            <a:off x="6445331" y="1047750"/>
            <a:ext cx="1555669" cy="1671616"/>
          </a:xfrm>
          <a:custGeom>
            <a:avLst/>
            <a:gdLst>
              <a:gd name="csX0" fmla="*/ 0 w 1555669"/>
              <a:gd name="csY0" fmla="*/ 0 h 1671616"/>
              <a:gd name="csX1" fmla="*/ 225630 w 1555669"/>
              <a:gd name="csY1" fmla="*/ 0 h 1671616"/>
              <a:gd name="csX2" fmla="*/ 358827 w 1555669"/>
              <a:gd name="csY2" fmla="*/ 0 h 1671616"/>
              <a:gd name="csX3" fmla="*/ 1555669 w 1555669"/>
              <a:gd name="csY3" fmla="*/ 0 h 1671616"/>
              <a:gd name="csX4" fmla="*/ 1555669 w 1555669"/>
              <a:gd name="csY4" fmla="*/ 1396519 h 1671616"/>
              <a:gd name="csX5" fmla="*/ 1550928 w 1555669"/>
              <a:gd name="csY5" fmla="*/ 1448592 h 1671616"/>
              <a:gd name="csX6" fmla="*/ 1317754 w 1555669"/>
              <a:gd name="csY6" fmla="*/ 1670196 h 1671616"/>
              <a:gd name="csX7" fmla="*/ 1290658 w 1555669"/>
              <a:gd name="csY7" fmla="*/ 1671616 h 1671616"/>
              <a:gd name="csX8" fmla="*/ 225630 w 1555669"/>
              <a:gd name="csY8" fmla="*/ 1671616 h 1671616"/>
              <a:gd name="csX9" fmla="*/ 225630 w 1555669"/>
              <a:gd name="csY9" fmla="*/ 1668584 h 1671616"/>
              <a:gd name="csX10" fmla="*/ 0 w 1555669"/>
              <a:gd name="csY10" fmla="*/ 1668584 h 16716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555669" h="1671616">
                <a:moveTo>
                  <a:pt x="0" y="0"/>
                </a:moveTo>
                <a:lnTo>
                  <a:pt x="225630" y="0"/>
                </a:lnTo>
                <a:lnTo>
                  <a:pt x="358827" y="0"/>
                </a:lnTo>
                <a:lnTo>
                  <a:pt x="1555669" y="0"/>
                </a:lnTo>
                <a:lnTo>
                  <a:pt x="1555669" y="1396519"/>
                </a:lnTo>
                <a:lnTo>
                  <a:pt x="1550928" y="1448592"/>
                </a:lnTo>
                <a:cubicBezTo>
                  <a:pt x="1529140" y="1566631"/>
                  <a:pt x="1434683" y="1657869"/>
                  <a:pt x="1317754" y="1670196"/>
                </a:cubicBezTo>
                <a:lnTo>
                  <a:pt x="1290658" y="1671616"/>
                </a:lnTo>
                <a:lnTo>
                  <a:pt x="225630" y="1671616"/>
                </a:lnTo>
                <a:lnTo>
                  <a:pt x="225630" y="1668584"/>
                </a:lnTo>
                <a:lnTo>
                  <a:pt x="0" y="1668584"/>
                </a:ln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F44AB817-4EC5-89E5-11B8-D35D52E69726}"/>
              </a:ext>
            </a:extLst>
          </p:cNvPr>
          <p:cNvSpPr/>
          <p:nvPr/>
        </p:nvSpPr>
        <p:spPr>
          <a:xfrm>
            <a:off x="4616531" y="1047750"/>
            <a:ext cx="1555669" cy="1671616"/>
          </a:xfrm>
          <a:custGeom>
            <a:avLst/>
            <a:gdLst>
              <a:gd name="csX0" fmla="*/ 0 w 1555669"/>
              <a:gd name="csY0" fmla="*/ 0 h 1671616"/>
              <a:gd name="csX1" fmla="*/ 225630 w 1555669"/>
              <a:gd name="csY1" fmla="*/ 0 h 1671616"/>
              <a:gd name="csX2" fmla="*/ 358827 w 1555669"/>
              <a:gd name="csY2" fmla="*/ 0 h 1671616"/>
              <a:gd name="csX3" fmla="*/ 1555669 w 1555669"/>
              <a:gd name="csY3" fmla="*/ 0 h 1671616"/>
              <a:gd name="csX4" fmla="*/ 1555669 w 1555669"/>
              <a:gd name="csY4" fmla="*/ 1396519 h 1671616"/>
              <a:gd name="csX5" fmla="*/ 1550928 w 1555669"/>
              <a:gd name="csY5" fmla="*/ 1448592 h 1671616"/>
              <a:gd name="csX6" fmla="*/ 1317754 w 1555669"/>
              <a:gd name="csY6" fmla="*/ 1670196 h 1671616"/>
              <a:gd name="csX7" fmla="*/ 1290658 w 1555669"/>
              <a:gd name="csY7" fmla="*/ 1671616 h 1671616"/>
              <a:gd name="csX8" fmla="*/ 225630 w 1555669"/>
              <a:gd name="csY8" fmla="*/ 1671616 h 1671616"/>
              <a:gd name="csX9" fmla="*/ 225630 w 1555669"/>
              <a:gd name="csY9" fmla="*/ 1668584 h 1671616"/>
              <a:gd name="csX10" fmla="*/ 0 w 1555669"/>
              <a:gd name="csY10" fmla="*/ 1668584 h 16716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555669" h="1671616">
                <a:moveTo>
                  <a:pt x="0" y="0"/>
                </a:moveTo>
                <a:lnTo>
                  <a:pt x="225630" y="0"/>
                </a:lnTo>
                <a:lnTo>
                  <a:pt x="358827" y="0"/>
                </a:lnTo>
                <a:lnTo>
                  <a:pt x="1555669" y="0"/>
                </a:lnTo>
                <a:lnTo>
                  <a:pt x="1555669" y="1396519"/>
                </a:lnTo>
                <a:lnTo>
                  <a:pt x="1550928" y="1448592"/>
                </a:lnTo>
                <a:cubicBezTo>
                  <a:pt x="1529140" y="1566631"/>
                  <a:pt x="1434683" y="1657869"/>
                  <a:pt x="1317754" y="1670196"/>
                </a:cubicBezTo>
                <a:lnTo>
                  <a:pt x="1290658" y="1671616"/>
                </a:lnTo>
                <a:lnTo>
                  <a:pt x="225630" y="1671616"/>
                </a:lnTo>
                <a:lnTo>
                  <a:pt x="225630" y="1668584"/>
                </a:lnTo>
                <a:lnTo>
                  <a:pt x="0" y="1668584"/>
                </a:ln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63405367-8E0A-FE26-A06E-09A7C8885CBE}"/>
              </a:ext>
            </a:extLst>
          </p:cNvPr>
          <p:cNvSpPr/>
          <p:nvPr/>
        </p:nvSpPr>
        <p:spPr>
          <a:xfrm>
            <a:off x="2809472" y="1047750"/>
            <a:ext cx="1555669" cy="1671616"/>
          </a:xfrm>
          <a:custGeom>
            <a:avLst/>
            <a:gdLst>
              <a:gd name="csX0" fmla="*/ 0 w 1555669"/>
              <a:gd name="csY0" fmla="*/ 0 h 1671616"/>
              <a:gd name="csX1" fmla="*/ 225630 w 1555669"/>
              <a:gd name="csY1" fmla="*/ 0 h 1671616"/>
              <a:gd name="csX2" fmla="*/ 358827 w 1555669"/>
              <a:gd name="csY2" fmla="*/ 0 h 1671616"/>
              <a:gd name="csX3" fmla="*/ 1555669 w 1555669"/>
              <a:gd name="csY3" fmla="*/ 0 h 1671616"/>
              <a:gd name="csX4" fmla="*/ 1555669 w 1555669"/>
              <a:gd name="csY4" fmla="*/ 1396519 h 1671616"/>
              <a:gd name="csX5" fmla="*/ 1550928 w 1555669"/>
              <a:gd name="csY5" fmla="*/ 1448592 h 1671616"/>
              <a:gd name="csX6" fmla="*/ 1317754 w 1555669"/>
              <a:gd name="csY6" fmla="*/ 1670196 h 1671616"/>
              <a:gd name="csX7" fmla="*/ 1290658 w 1555669"/>
              <a:gd name="csY7" fmla="*/ 1671616 h 1671616"/>
              <a:gd name="csX8" fmla="*/ 225630 w 1555669"/>
              <a:gd name="csY8" fmla="*/ 1671616 h 1671616"/>
              <a:gd name="csX9" fmla="*/ 225630 w 1555669"/>
              <a:gd name="csY9" fmla="*/ 1668584 h 1671616"/>
              <a:gd name="csX10" fmla="*/ 0 w 1555669"/>
              <a:gd name="csY10" fmla="*/ 1668584 h 16716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555669" h="1671616">
                <a:moveTo>
                  <a:pt x="0" y="0"/>
                </a:moveTo>
                <a:lnTo>
                  <a:pt x="225630" y="0"/>
                </a:lnTo>
                <a:lnTo>
                  <a:pt x="358827" y="0"/>
                </a:lnTo>
                <a:lnTo>
                  <a:pt x="1555669" y="0"/>
                </a:lnTo>
                <a:lnTo>
                  <a:pt x="1555669" y="1396519"/>
                </a:lnTo>
                <a:lnTo>
                  <a:pt x="1550928" y="1448592"/>
                </a:lnTo>
                <a:cubicBezTo>
                  <a:pt x="1529140" y="1566631"/>
                  <a:pt x="1434683" y="1657869"/>
                  <a:pt x="1317754" y="1670196"/>
                </a:cubicBezTo>
                <a:lnTo>
                  <a:pt x="1290658" y="1671616"/>
                </a:lnTo>
                <a:lnTo>
                  <a:pt x="225630" y="1671616"/>
                </a:lnTo>
                <a:lnTo>
                  <a:pt x="225630" y="1668584"/>
                </a:lnTo>
                <a:lnTo>
                  <a:pt x="0" y="1668584"/>
                </a:ln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1" name="Picture Placeholder 30">
            <a:extLst>
              <a:ext uri="{FF2B5EF4-FFF2-40B4-BE49-F238E27FC236}">
                <a16:creationId xmlns:a16="http://schemas.microsoft.com/office/drawing/2014/main" id="{2C738359-7E2F-AF85-CC14-D3B7289A490F}"/>
              </a:ext>
            </a:extLst>
          </p:cNvPr>
          <p:cNvPicPr>
            <a:picLocks noGrp="1" noChangeAspect="1"/>
          </p:cNvPicPr>
          <p:nvPr>
            <p:ph type="pic" sz="quarter" idx="26"/>
          </p:nvPr>
        </p:nvPicPr>
        <p:blipFill>
          <a:blip r:embed="rId2" cstate="screen">
            <a:extLst>
              <a:ext uri="{28A0092B-C50C-407E-A947-70E740481C1C}">
                <a14:useLocalDpi xmlns:a14="http://schemas.microsoft.com/office/drawing/2010/main"/>
              </a:ext>
            </a:extLst>
          </a:blip>
          <a:srcRect/>
          <a:stretch>
            <a:fillRect/>
          </a:stretch>
        </p:blipFill>
        <p:spPr>
          <a:xfrm>
            <a:off x="0" y="3115275"/>
            <a:ext cx="9144000" cy="1717431"/>
          </a:xfrm>
        </p:spPr>
      </p:pic>
      <p:sp>
        <p:nvSpPr>
          <p:cNvPr id="2" name="Title 1">
            <a:extLst>
              <a:ext uri="{FF2B5EF4-FFF2-40B4-BE49-F238E27FC236}">
                <a16:creationId xmlns:a16="http://schemas.microsoft.com/office/drawing/2014/main" id="{6B7FF131-9601-EF8D-A650-3F8DD3627368}"/>
              </a:ext>
            </a:extLst>
          </p:cNvPr>
          <p:cNvSpPr>
            <a:spLocks noGrp="1"/>
          </p:cNvSpPr>
          <p:nvPr>
            <p:ph type="title"/>
          </p:nvPr>
        </p:nvSpPr>
        <p:spPr>
          <a:xfrm>
            <a:off x="628650" y="373706"/>
            <a:ext cx="7886700" cy="480131"/>
          </a:xfrm>
        </p:spPr>
        <p:txBody>
          <a:bodyPr>
            <a:noAutofit/>
          </a:bodyPr>
          <a:lstStyle/>
          <a:p>
            <a:pPr algn="ctr"/>
            <a:r>
              <a:rPr lang="en-US" sz="2800" b="1" dirty="0">
                <a:solidFill>
                  <a:schemeClr val="accent2"/>
                </a:solidFill>
                <a:latin typeface="+mn-lt"/>
              </a:rPr>
              <a:t>TABLE OF CONTENTS</a:t>
            </a:r>
          </a:p>
        </p:txBody>
      </p:sp>
      <p:sp>
        <p:nvSpPr>
          <p:cNvPr id="10" name="Oval 9">
            <a:extLst>
              <a:ext uri="{FF2B5EF4-FFF2-40B4-BE49-F238E27FC236}">
                <a16:creationId xmlns:a16="http://schemas.microsoft.com/office/drawing/2014/main" id="{42D8A2C6-30FD-7A9C-43CA-2F04C0733076}"/>
              </a:ext>
            </a:extLst>
          </p:cNvPr>
          <p:cNvSpPr/>
          <p:nvPr/>
        </p:nvSpPr>
        <p:spPr>
          <a:xfrm>
            <a:off x="3251485" y="1214308"/>
            <a:ext cx="671642" cy="67164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F39F90D-8F66-F5B1-117A-64B018B23B53}"/>
              </a:ext>
            </a:extLst>
          </p:cNvPr>
          <p:cNvSpPr/>
          <p:nvPr/>
        </p:nvSpPr>
        <p:spPr>
          <a:xfrm>
            <a:off x="5058544" y="1214308"/>
            <a:ext cx="671642" cy="67164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A359E9B-F736-BC19-4176-CBFF0991A5CF}"/>
              </a:ext>
            </a:extLst>
          </p:cNvPr>
          <p:cNvSpPr/>
          <p:nvPr/>
        </p:nvSpPr>
        <p:spPr>
          <a:xfrm>
            <a:off x="6887344" y="1214308"/>
            <a:ext cx="671642" cy="67164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A89DD93-6FE0-163F-AED7-142BA7F720C6}"/>
              </a:ext>
            </a:extLst>
          </p:cNvPr>
          <p:cNvSpPr txBox="1"/>
          <p:nvPr/>
        </p:nvSpPr>
        <p:spPr>
          <a:xfrm>
            <a:off x="3165936" y="1279606"/>
            <a:ext cx="842740" cy="523220"/>
          </a:xfrm>
          <a:prstGeom prst="rect">
            <a:avLst/>
          </a:prstGeom>
          <a:noFill/>
        </p:spPr>
        <p:txBody>
          <a:bodyPr wrap="square" rtlCol="0">
            <a:spAutoFit/>
          </a:bodyPr>
          <a:lstStyle/>
          <a:p>
            <a:pPr algn="ctr"/>
            <a:r>
              <a:rPr lang="en-US" sz="2800" b="1" spc="225" dirty="0">
                <a:solidFill>
                  <a:schemeClr val="accent1"/>
                </a:solidFill>
                <a:latin typeface="Calibri" panose="020F0502020204030204" pitchFamily="34" charset="0"/>
                <a:ea typeface="Oswald" charset="0"/>
                <a:cs typeface="Calibri" panose="020F0502020204030204" pitchFamily="34" charset="0"/>
              </a:rPr>
              <a:t>2</a:t>
            </a:r>
          </a:p>
        </p:txBody>
      </p:sp>
      <p:sp>
        <p:nvSpPr>
          <p:cNvPr id="16" name="TextBox 15">
            <a:extLst>
              <a:ext uri="{FF2B5EF4-FFF2-40B4-BE49-F238E27FC236}">
                <a16:creationId xmlns:a16="http://schemas.microsoft.com/office/drawing/2014/main" id="{56D07AFD-7059-E3AD-7C7C-2A2DE980E296}"/>
              </a:ext>
            </a:extLst>
          </p:cNvPr>
          <p:cNvSpPr txBox="1"/>
          <p:nvPr/>
        </p:nvSpPr>
        <p:spPr>
          <a:xfrm>
            <a:off x="4972995" y="1279606"/>
            <a:ext cx="842740" cy="523220"/>
          </a:xfrm>
          <a:prstGeom prst="rect">
            <a:avLst/>
          </a:prstGeom>
          <a:noFill/>
        </p:spPr>
        <p:txBody>
          <a:bodyPr wrap="square" rtlCol="0">
            <a:spAutoFit/>
          </a:bodyPr>
          <a:lstStyle/>
          <a:p>
            <a:pPr algn="ctr"/>
            <a:r>
              <a:rPr lang="en-US" sz="2800" b="1" spc="225" dirty="0">
                <a:solidFill>
                  <a:schemeClr val="accent1"/>
                </a:solidFill>
                <a:latin typeface="Calibri" panose="020F0502020204030204" pitchFamily="34" charset="0"/>
                <a:ea typeface="Oswald" charset="0"/>
                <a:cs typeface="Calibri" panose="020F0502020204030204" pitchFamily="34" charset="0"/>
              </a:rPr>
              <a:t>3</a:t>
            </a:r>
          </a:p>
        </p:txBody>
      </p:sp>
      <p:sp>
        <p:nvSpPr>
          <p:cNvPr id="17" name="TextBox 16">
            <a:extLst>
              <a:ext uri="{FF2B5EF4-FFF2-40B4-BE49-F238E27FC236}">
                <a16:creationId xmlns:a16="http://schemas.microsoft.com/office/drawing/2014/main" id="{48F260E7-302B-4C30-05AC-8BBD7B22D7C3}"/>
              </a:ext>
            </a:extLst>
          </p:cNvPr>
          <p:cNvSpPr txBox="1"/>
          <p:nvPr/>
        </p:nvSpPr>
        <p:spPr>
          <a:xfrm>
            <a:off x="6801795" y="1279606"/>
            <a:ext cx="842740" cy="523220"/>
          </a:xfrm>
          <a:prstGeom prst="rect">
            <a:avLst/>
          </a:prstGeom>
          <a:noFill/>
        </p:spPr>
        <p:txBody>
          <a:bodyPr wrap="square" rtlCol="0">
            <a:spAutoFit/>
          </a:bodyPr>
          <a:lstStyle/>
          <a:p>
            <a:pPr algn="ctr"/>
            <a:r>
              <a:rPr lang="en-US" sz="2800" b="1" spc="225" dirty="0">
                <a:solidFill>
                  <a:schemeClr val="accent1"/>
                </a:solidFill>
                <a:latin typeface="Calibri" panose="020F0502020204030204" pitchFamily="34" charset="0"/>
                <a:ea typeface="Oswald" charset="0"/>
                <a:cs typeface="Calibri" panose="020F0502020204030204" pitchFamily="34" charset="0"/>
              </a:rPr>
              <a:t>4</a:t>
            </a:r>
          </a:p>
        </p:txBody>
      </p:sp>
      <p:sp>
        <p:nvSpPr>
          <p:cNvPr id="22" name="TextBox 21">
            <a:extLst>
              <a:ext uri="{FF2B5EF4-FFF2-40B4-BE49-F238E27FC236}">
                <a16:creationId xmlns:a16="http://schemas.microsoft.com/office/drawing/2014/main" id="{A3367A2A-F389-B13B-7AA0-8831F28E69FF}"/>
              </a:ext>
            </a:extLst>
          </p:cNvPr>
          <p:cNvSpPr txBox="1"/>
          <p:nvPr/>
        </p:nvSpPr>
        <p:spPr>
          <a:xfrm>
            <a:off x="2811040" y="1925419"/>
            <a:ext cx="1552533" cy="646331"/>
          </a:xfrm>
          <a:prstGeom prst="rect">
            <a:avLst/>
          </a:prstGeom>
          <a:noFill/>
        </p:spPr>
        <p:txBody>
          <a:bodyPr wrap="square" rtlCol="0">
            <a:spAutoFit/>
          </a:bodyPr>
          <a:lstStyle/>
          <a:p>
            <a:pPr algn="ctr"/>
            <a:r>
              <a:rPr lang="en-US" sz="1200" b="1" spc="230" dirty="0">
                <a:solidFill>
                  <a:schemeClr val="accent2"/>
                </a:solidFill>
                <a:latin typeface="Calibri" panose="020F0502020204030204" pitchFamily="34" charset="0"/>
                <a:ea typeface="Oswald" charset="0"/>
                <a:cs typeface="Calibri" panose="020F0502020204030204" pitchFamily="34" charset="0"/>
              </a:rPr>
              <a:t>WHAT IS YOUR COI TRACKING PROCESS</a:t>
            </a:r>
          </a:p>
        </p:txBody>
      </p:sp>
      <p:sp>
        <p:nvSpPr>
          <p:cNvPr id="23" name="TextBox 22">
            <a:extLst>
              <a:ext uri="{FF2B5EF4-FFF2-40B4-BE49-F238E27FC236}">
                <a16:creationId xmlns:a16="http://schemas.microsoft.com/office/drawing/2014/main" id="{10C78208-E473-8007-F991-9C85134F5AE2}"/>
              </a:ext>
            </a:extLst>
          </p:cNvPr>
          <p:cNvSpPr txBox="1"/>
          <p:nvPr/>
        </p:nvSpPr>
        <p:spPr>
          <a:xfrm>
            <a:off x="4723382" y="2017752"/>
            <a:ext cx="1341967" cy="461665"/>
          </a:xfrm>
          <a:prstGeom prst="rect">
            <a:avLst/>
          </a:prstGeom>
          <a:noFill/>
        </p:spPr>
        <p:txBody>
          <a:bodyPr wrap="square" rtlCol="0">
            <a:spAutoFit/>
          </a:bodyPr>
          <a:lstStyle/>
          <a:p>
            <a:pPr algn="ctr"/>
            <a:r>
              <a:rPr lang="en-US" sz="1200" b="1" spc="230" dirty="0">
                <a:solidFill>
                  <a:schemeClr val="accent2"/>
                </a:solidFill>
                <a:latin typeface="Calibri" panose="020F0502020204030204" pitchFamily="34" charset="0"/>
                <a:ea typeface="Oswald" charset="0"/>
                <a:cs typeface="Calibri" panose="020F0502020204030204" pitchFamily="34" charset="0"/>
              </a:rPr>
              <a:t>OUR FRAMEWORK</a:t>
            </a:r>
          </a:p>
        </p:txBody>
      </p:sp>
      <p:sp>
        <p:nvSpPr>
          <p:cNvPr id="24" name="TextBox 23">
            <a:extLst>
              <a:ext uri="{FF2B5EF4-FFF2-40B4-BE49-F238E27FC236}">
                <a16:creationId xmlns:a16="http://schemas.microsoft.com/office/drawing/2014/main" id="{084B0696-4EB0-0282-8282-4FA64C2CF930}"/>
              </a:ext>
            </a:extLst>
          </p:cNvPr>
          <p:cNvSpPr txBox="1"/>
          <p:nvPr/>
        </p:nvSpPr>
        <p:spPr>
          <a:xfrm>
            <a:off x="6567803" y="2017752"/>
            <a:ext cx="1310724" cy="461665"/>
          </a:xfrm>
          <a:prstGeom prst="rect">
            <a:avLst/>
          </a:prstGeom>
          <a:noFill/>
        </p:spPr>
        <p:txBody>
          <a:bodyPr wrap="square" rtlCol="0">
            <a:spAutoFit/>
          </a:bodyPr>
          <a:lstStyle/>
          <a:p>
            <a:pPr algn="ctr"/>
            <a:r>
              <a:rPr lang="en-US" sz="1200" b="1" spc="230" dirty="0">
                <a:solidFill>
                  <a:schemeClr val="accent2"/>
                </a:solidFill>
                <a:latin typeface="Calibri" panose="020F0502020204030204" pitchFamily="34" charset="0"/>
                <a:ea typeface="Oswald" charset="0"/>
                <a:cs typeface="Calibri" panose="020F0502020204030204" pitchFamily="34" charset="0"/>
              </a:rPr>
              <a:t>SECOND DATE?</a:t>
            </a:r>
          </a:p>
        </p:txBody>
      </p:sp>
      <p:sp>
        <p:nvSpPr>
          <p:cNvPr id="33" name="Freeform 32">
            <a:extLst>
              <a:ext uri="{FF2B5EF4-FFF2-40B4-BE49-F238E27FC236}">
                <a16:creationId xmlns:a16="http://schemas.microsoft.com/office/drawing/2014/main" id="{7BAB6967-D9ED-8822-F89D-A36F2B900ED6}"/>
              </a:ext>
            </a:extLst>
          </p:cNvPr>
          <p:cNvSpPr/>
          <p:nvPr/>
        </p:nvSpPr>
        <p:spPr>
          <a:xfrm>
            <a:off x="971506" y="1047750"/>
            <a:ext cx="1555669" cy="1671616"/>
          </a:xfrm>
          <a:custGeom>
            <a:avLst/>
            <a:gdLst>
              <a:gd name="csX0" fmla="*/ 0 w 1555669"/>
              <a:gd name="csY0" fmla="*/ 0 h 1671616"/>
              <a:gd name="csX1" fmla="*/ 225630 w 1555669"/>
              <a:gd name="csY1" fmla="*/ 0 h 1671616"/>
              <a:gd name="csX2" fmla="*/ 358827 w 1555669"/>
              <a:gd name="csY2" fmla="*/ 0 h 1671616"/>
              <a:gd name="csX3" fmla="*/ 1555669 w 1555669"/>
              <a:gd name="csY3" fmla="*/ 0 h 1671616"/>
              <a:gd name="csX4" fmla="*/ 1555669 w 1555669"/>
              <a:gd name="csY4" fmla="*/ 1396519 h 1671616"/>
              <a:gd name="csX5" fmla="*/ 1550928 w 1555669"/>
              <a:gd name="csY5" fmla="*/ 1448592 h 1671616"/>
              <a:gd name="csX6" fmla="*/ 1317754 w 1555669"/>
              <a:gd name="csY6" fmla="*/ 1670196 h 1671616"/>
              <a:gd name="csX7" fmla="*/ 1290658 w 1555669"/>
              <a:gd name="csY7" fmla="*/ 1671616 h 1671616"/>
              <a:gd name="csX8" fmla="*/ 225630 w 1555669"/>
              <a:gd name="csY8" fmla="*/ 1671616 h 1671616"/>
              <a:gd name="csX9" fmla="*/ 225630 w 1555669"/>
              <a:gd name="csY9" fmla="*/ 1668584 h 1671616"/>
              <a:gd name="csX10" fmla="*/ 0 w 1555669"/>
              <a:gd name="csY10" fmla="*/ 1668584 h 16716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555669" h="1671616">
                <a:moveTo>
                  <a:pt x="0" y="0"/>
                </a:moveTo>
                <a:lnTo>
                  <a:pt x="225630" y="0"/>
                </a:lnTo>
                <a:lnTo>
                  <a:pt x="358827" y="0"/>
                </a:lnTo>
                <a:lnTo>
                  <a:pt x="1555669" y="0"/>
                </a:lnTo>
                <a:lnTo>
                  <a:pt x="1555669" y="1396519"/>
                </a:lnTo>
                <a:lnTo>
                  <a:pt x="1550928" y="1448592"/>
                </a:lnTo>
                <a:cubicBezTo>
                  <a:pt x="1529140" y="1566631"/>
                  <a:pt x="1434683" y="1657869"/>
                  <a:pt x="1317754" y="1670196"/>
                </a:cubicBezTo>
                <a:lnTo>
                  <a:pt x="1290658" y="1671616"/>
                </a:lnTo>
                <a:lnTo>
                  <a:pt x="225630" y="1671616"/>
                </a:lnTo>
                <a:lnTo>
                  <a:pt x="225630" y="1668584"/>
                </a:lnTo>
                <a:lnTo>
                  <a:pt x="0" y="1668584"/>
                </a:ln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Oval 8">
            <a:extLst>
              <a:ext uri="{FF2B5EF4-FFF2-40B4-BE49-F238E27FC236}">
                <a16:creationId xmlns:a16="http://schemas.microsoft.com/office/drawing/2014/main" id="{7440A73E-6D64-EA14-B06A-7705BD2C37F2}"/>
              </a:ext>
            </a:extLst>
          </p:cNvPr>
          <p:cNvSpPr/>
          <p:nvPr/>
        </p:nvSpPr>
        <p:spPr>
          <a:xfrm>
            <a:off x="1383054" y="1214308"/>
            <a:ext cx="671642" cy="62860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A2B32C3-C34A-8438-FDC9-2D9CA630EDD7}"/>
              </a:ext>
            </a:extLst>
          </p:cNvPr>
          <p:cNvSpPr txBox="1"/>
          <p:nvPr/>
        </p:nvSpPr>
        <p:spPr>
          <a:xfrm>
            <a:off x="1297505" y="1279606"/>
            <a:ext cx="842740" cy="523220"/>
          </a:xfrm>
          <a:prstGeom prst="rect">
            <a:avLst/>
          </a:prstGeom>
          <a:noFill/>
        </p:spPr>
        <p:txBody>
          <a:bodyPr wrap="square" rtlCol="0">
            <a:spAutoFit/>
          </a:bodyPr>
          <a:lstStyle/>
          <a:p>
            <a:pPr algn="ctr"/>
            <a:r>
              <a:rPr lang="en-US" sz="2800" b="1" spc="225" dirty="0">
                <a:solidFill>
                  <a:schemeClr val="accent1"/>
                </a:solidFill>
                <a:latin typeface="Calibri" panose="020F0502020204030204" pitchFamily="34" charset="0"/>
                <a:ea typeface="Oswald" charset="0"/>
                <a:cs typeface="Calibri" panose="020F0502020204030204" pitchFamily="34" charset="0"/>
              </a:rPr>
              <a:t>1</a:t>
            </a:r>
          </a:p>
        </p:txBody>
      </p:sp>
      <p:sp>
        <p:nvSpPr>
          <p:cNvPr id="19" name="TextBox 18">
            <a:extLst>
              <a:ext uri="{FF2B5EF4-FFF2-40B4-BE49-F238E27FC236}">
                <a16:creationId xmlns:a16="http://schemas.microsoft.com/office/drawing/2014/main" id="{4EE93216-2D0B-133C-EFD7-96D68D2526BA}"/>
              </a:ext>
            </a:extLst>
          </p:cNvPr>
          <p:cNvSpPr txBox="1"/>
          <p:nvPr/>
        </p:nvSpPr>
        <p:spPr>
          <a:xfrm>
            <a:off x="1075551" y="2017752"/>
            <a:ext cx="1286649" cy="461665"/>
          </a:xfrm>
          <a:prstGeom prst="rect">
            <a:avLst/>
          </a:prstGeom>
          <a:noFill/>
        </p:spPr>
        <p:txBody>
          <a:bodyPr wrap="square" rtlCol="0">
            <a:spAutoFit/>
          </a:bodyPr>
          <a:lstStyle/>
          <a:p>
            <a:pPr algn="ctr"/>
            <a:r>
              <a:rPr lang="en-US" sz="1200" b="1" spc="230" dirty="0">
                <a:solidFill>
                  <a:schemeClr val="accent2"/>
                </a:solidFill>
                <a:latin typeface="Calibri" panose="020F0502020204030204" pitchFamily="34" charset="0"/>
                <a:ea typeface="Oswald" charset="0"/>
                <a:cs typeface="Calibri" panose="020F0502020204030204" pitchFamily="34" charset="0"/>
              </a:rPr>
              <a:t>WHO WE ARE</a:t>
            </a:r>
          </a:p>
        </p:txBody>
      </p:sp>
    </p:spTree>
    <p:extLst>
      <p:ext uri="{BB962C8B-B14F-4D97-AF65-F5344CB8AC3E}">
        <p14:creationId xmlns:p14="http://schemas.microsoft.com/office/powerpoint/2010/main" val="162578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FFDA8-3646-F147-2BD8-07930D13FB12}"/>
            </a:ext>
          </a:extLst>
        </p:cNvPr>
        <p:cNvGrpSpPr/>
        <p:nvPr/>
      </p:nvGrpSpPr>
      <p:grpSpPr>
        <a:xfrm>
          <a:off x="0" y="0"/>
          <a:ext cx="0" cy="0"/>
          <a:chOff x="0" y="0"/>
          <a:chExt cx="0" cy="0"/>
        </a:xfrm>
      </p:grpSpPr>
      <p:pic>
        <p:nvPicPr>
          <p:cNvPr id="36" name="Picture Placeholder 5">
            <a:extLst>
              <a:ext uri="{FF2B5EF4-FFF2-40B4-BE49-F238E27FC236}">
                <a16:creationId xmlns:a16="http://schemas.microsoft.com/office/drawing/2014/main" id="{6718320A-C1DD-BA5C-15C3-264E29D9573E}"/>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50000"/>
                    </a14:imgEffect>
                    <a14:imgEffect>
                      <a14:colorTemperature colorTemp="5300"/>
                    </a14:imgEffect>
                    <a14:imgEffect>
                      <a14:brightnessContrast bright="-40000"/>
                    </a14:imgEffect>
                  </a14:imgLayer>
                </a14:imgProps>
              </a:ext>
              <a:ext uri="{28A0092B-C50C-407E-A947-70E740481C1C}">
                <a14:useLocalDpi xmlns:a14="http://schemas.microsoft.com/office/drawing/2010/main"/>
              </a:ext>
            </a:extLst>
          </a:blip>
          <a:srcRect b="-74"/>
          <a:stretch/>
        </p:blipFill>
        <p:spPr>
          <a:xfrm flipH="1">
            <a:off x="3003592" y="0"/>
            <a:ext cx="6140408" cy="5166589"/>
          </a:xfrm>
          <a:prstGeom prst="rect">
            <a:avLst/>
          </a:prstGeom>
        </p:spPr>
      </p:pic>
      <p:sp>
        <p:nvSpPr>
          <p:cNvPr id="78" name="Rectangle 77">
            <a:extLst>
              <a:ext uri="{FF2B5EF4-FFF2-40B4-BE49-F238E27FC236}">
                <a16:creationId xmlns:a16="http://schemas.microsoft.com/office/drawing/2014/main" id="{64BE9906-A0AB-B14C-5DF4-9F66F8BAC105}"/>
              </a:ext>
            </a:extLst>
          </p:cNvPr>
          <p:cNvSpPr/>
          <p:nvPr/>
        </p:nvSpPr>
        <p:spPr>
          <a:xfrm>
            <a:off x="-3488" y="0"/>
            <a:ext cx="3033747"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p>
            <a:pPr algn="ctr"/>
            <a:endParaRPr lang="en-US" sz="506"/>
          </a:p>
        </p:txBody>
      </p:sp>
      <p:grpSp>
        <p:nvGrpSpPr>
          <p:cNvPr id="25" name="Group 24">
            <a:extLst>
              <a:ext uri="{FF2B5EF4-FFF2-40B4-BE49-F238E27FC236}">
                <a16:creationId xmlns:a16="http://schemas.microsoft.com/office/drawing/2014/main" id="{E55F428F-E931-1398-77D8-6C62285E5002}"/>
              </a:ext>
            </a:extLst>
          </p:cNvPr>
          <p:cNvGrpSpPr/>
          <p:nvPr/>
        </p:nvGrpSpPr>
        <p:grpSpPr>
          <a:xfrm>
            <a:off x="3030259" y="742950"/>
            <a:ext cx="5638807" cy="3855191"/>
            <a:chOff x="304793" y="697759"/>
            <a:chExt cx="5638807" cy="3855191"/>
          </a:xfrm>
        </p:grpSpPr>
        <p:sp>
          <p:nvSpPr>
            <p:cNvPr id="26" name="Rectangle 25">
              <a:extLst>
                <a:ext uri="{FF2B5EF4-FFF2-40B4-BE49-F238E27FC236}">
                  <a16:creationId xmlns:a16="http://schemas.microsoft.com/office/drawing/2014/main" id="{31C07EA2-9325-06F1-0BB3-3B90F50730DC}"/>
                </a:ext>
              </a:extLst>
            </p:cNvPr>
            <p:cNvSpPr/>
            <p:nvPr/>
          </p:nvSpPr>
          <p:spPr bwMode="auto">
            <a:xfrm rot="5400000">
              <a:off x="1293255" y="1045035"/>
              <a:ext cx="3849080" cy="3160614"/>
            </a:xfrm>
            <a:prstGeom prst="rect">
              <a:avLst/>
            </a:prstGeom>
            <a:gradFill>
              <a:gsLst>
                <a:gs pos="13000">
                  <a:schemeClr val="bg1"/>
                </a:gs>
                <a:gs pos="100000">
                  <a:schemeClr val="bg1">
                    <a:alpha val="0"/>
                  </a:schemeClr>
                </a:gs>
              </a:gsLst>
              <a:lin ang="16200000" scaled="1"/>
            </a:grad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27" name="Rectangle 26">
              <a:extLst>
                <a:ext uri="{FF2B5EF4-FFF2-40B4-BE49-F238E27FC236}">
                  <a16:creationId xmlns:a16="http://schemas.microsoft.com/office/drawing/2014/main" id="{8FEEF656-7736-7FE1-FB7B-E18A3E74BC18}"/>
                </a:ext>
              </a:extLst>
            </p:cNvPr>
            <p:cNvSpPr/>
            <p:nvPr/>
          </p:nvSpPr>
          <p:spPr bwMode="auto">
            <a:xfrm>
              <a:off x="304793" y="701263"/>
              <a:ext cx="2032033" cy="3848147"/>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9" name="Rectangle 28">
              <a:extLst>
                <a:ext uri="{FF2B5EF4-FFF2-40B4-BE49-F238E27FC236}">
                  <a16:creationId xmlns:a16="http://schemas.microsoft.com/office/drawing/2014/main" id="{969524B9-6D7B-79A3-4A5D-A24378DF5214}"/>
                </a:ext>
              </a:extLst>
            </p:cNvPr>
            <p:cNvSpPr/>
            <p:nvPr/>
          </p:nvSpPr>
          <p:spPr bwMode="auto">
            <a:xfrm>
              <a:off x="304798" y="697759"/>
              <a:ext cx="5638802" cy="3855191"/>
            </a:xfrm>
            <a:prstGeom prst="rect">
              <a:avLst/>
            </a:prstGeom>
            <a:solidFill>
              <a:schemeClr val="bg1">
                <a:alpha val="91000"/>
              </a:schemeClr>
            </a:solid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a:p>
          </p:txBody>
        </p:sp>
      </p:grpSp>
      <p:sp>
        <p:nvSpPr>
          <p:cNvPr id="13" name="TextBox 15">
            <a:extLst>
              <a:ext uri="{FF2B5EF4-FFF2-40B4-BE49-F238E27FC236}">
                <a16:creationId xmlns:a16="http://schemas.microsoft.com/office/drawing/2014/main" id="{0FD8AB2B-7E15-5D29-1C3C-BD2ED2329F69}"/>
              </a:ext>
            </a:extLst>
          </p:cNvPr>
          <p:cNvSpPr txBox="1"/>
          <p:nvPr/>
        </p:nvSpPr>
        <p:spPr>
          <a:xfrm>
            <a:off x="554563" y="1599873"/>
            <a:ext cx="2017380" cy="2679901"/>
          </a:xfrm>
          <a:prstGeom prst="rect">
            <a:avLst/>
          </a:prstGeom>
        </p:spPr>
        <p:txBody>
          <a:bodyPr wrap="square" lIns="0" tIns="0" rIns="0" bIns="0" rtlCol="0" anchor="t">
            <a:spAutoFit/>
          </a:bodyPr>
          <a:lstStyle/>
          <a:p>
            <a:pPr>
              <a:lnSpc>
                <a:spcPts val="2100"/>
              </a:lnSpc>
            </a:pPr>
            <a:r>
              <a:rPr lang="en-US" sz="1600" b="1" dirty="0">
                <a:solidFill>
                  <a:schemeClr val="bg1"/>
                </a:solidFill>
                <a:ea typeface="Avenir"/>
                <a:cs typeface="Calibri" panose="020F0502020204030204" pitchFamily="34" charset="0"/>
                <a:sym typeface="Avenir"/>
              </a:rPr>
              <a:t>A team of insurance experts helping organizations turn business requirements into measurable actions that reduce risk. Supported by decades of experience and hundreds of client engagements.</a:t>
            </a:r>
          </a:p>
        </p:txBody>
      </p:sp>
      <p:sp>
        <p:nvSpPr>
          <p:cNvPr id="14" name="Freeform 7">
            <a:extLst>
              <a:ext uri="{FF2B5EF4-FFF2-40B4-BE49-F238E27FC236}">
                <a16:creationId xmlns:a16="http://schemas.microsoft.com/office/drawing/2014/main" id="{28E2A8C7-F3FF-E0B8-4204-0A4C77EB9960}"/>
              </a:ext>
            </a:extLst>
          </p:cNvPr>
          <p:cNvSpPr/>
          <p:nvPr/>
        </p:nvSpPr>
        <p:spPr>
          <a:xfrm>
            <a:off x="554563" y="716482"/>
            <a:ext cx="1779796" cy="547782"/>
          </a:xfrm>
          <a:custGeom>
            <a:avLst/>
            <a:gdLst/>
            <a:ahLst/>
            <a:cxnLst/>
            <a:rect l="l" t="t" r="r" b="b"/>
            <a:pathLst>
              <a:path w="6860670" h="2111562">
                <a:moveTo>
                  <a:pt x="0" y="0"/>
                </a:moveTo>
                <a:lnTo>
                  <a:pt x="6860670" y="0"/>
                </a:lnTo>
                <a:lnTo>
                  <a:pt x="6860670" y="2111562"/>
                </a:lnTo>
                <a:lnTo>
                  <a:pt x="0" y="2111562"/>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sp>
      <p:sp>
        <p:nvSpPr>
          <p:cNvPr id="15" name="Inhaltsplatzhalter 4">
            <a:extLst>
              <a:ext uri="{FF2B5EF4-FFF2-40B4-BE49-F238E27FC236}">
                <a16:creationId xmlns:a16="http://schemas.microsoft.com/office/drawing/2014/main" id="{CAD0F985-17FE-5FBE-3BF2-DFCB0FA9856E}"/>
              </a:ext>
            </a:extLst>
          </p:cNvPr>
          <p:cNvSpPr txBox="1">
            <a:spLocks/>
          </p:cNvSpPr>
          <p:nvPr/>
        </p:nvSpPr>
        <p:spPr>
          <a:xfrm>
            <a:off x="3778108" y="3477525"/>
            <a:ext cx="1558921" cy="39241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0"/>
              </a:spcAft>
              <a:buNone/>
            </a:pPr>
            <a:r>
              <a:rPr lang="en-US" sz="1650" b="1" spc="230" dirty="0">
                <a:solidFill>
                  <a:schemeClr val="accent1"/>
                </a:solidFill>
                <a:latin typeface="Calibri" panose="020F0502020204030204" pitchFamily="34" charset="0"/>
                <a:cs typeface="Calibri" panose="020F0502020204030204" pitchFamily="34" charset="0"/>
              </a:rPr>
              <a:t>Sarah</a:t>
            </a:r>
          </a:p>
          <a:p>
            <a:pPr marL="0" indent="0">
              <a:lnSpc>
                <a:spcPct val="100000"/>
              </a:lnSpc>
              <a:spcAft>
                <a:spcPts val="0"/>
              </a:spcAft>
              <a:buNone/>
            </a:pPr>
            <a:r>
              <a:rPr lang="en-US" sz="900" spc="110" dirty="0">
                <a:solidFill>
                  <a:schemeClr val="tx1"/>
                </a:solidFill>
                <a:cs typeface="Calibri Light" panose="020F0302020204030204" pitchFamily="34" charset="0"/>
              </a:rPr>
              <a:t>ACCOUNT EXECUTIVE</a:t>
            </a:r>
          </a:p>
        </p:txBody>
      </p:sp>
      <p:sp>
        <p:nvSpPr>
          <p:cNvPr id="16" name="Inhaltsplatzhalter 4">
            <a:extLst>
              <a:ext uri="{FF2B5EF4-FFF2-40B4-BE49-F238E27FC236}">
                <a16:creationId xmlns:a16="http://schemas.microsoft.com/office/drawing/2014/main" id="{B898D025-5D32-25C4-AEAB-7ED4931F597B}"/>
              </a:ext>
            </a:extLst>
          </p:cNvPr>
          <p:cNvSpPr txBox="1">
            <a:spLocks/>
          </p:cNvSpPr>
          <p:nvPr/>
        </p:nvSpPr>
        <p:spPr>
          <a:xfrm>
            <a:off x="6216509" y="3477524"/>
            <a:ext cx="1711321" cy="39241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0"/>
              </a:spcAft>
              <a:buNone/>
            </a:pPr>
            <a:r>
              <a:rPr lang="en-US" sz="1650" b="1" spc="230" dirty="0">
                <a:solidFill>
                  <a:schemeClr val="accent1"/>
                </a:solidFill>
                <a:latin typeface="Calibri" panose="020F0502020204030204" pitchFamily="34" charset="0"/>
                <a:cs typeface="Calibri" panose="020F0502020204030204" pitchFamily="34" charset="0"/>
              </a:rPr>
              <a:t>Madi</a:t>
            </a:r>
          </a:p>
          <a:p>
            <a:pPr marL="0" indent="0">
              <a:lnSpc>
                <a:spcPct val="100000"/>
              </a:lnSpc>
              <a:spcAft>
                <a:spcPts val="0"/>
              </a:spcAft>
              <a:buNone/>
            </a:pPr>
            <a:r>
              <a:rPr lang="en-US" sz="900" spc="110" dirty="0">
                <a:solidFill>
                  <a:schemeClr val="tx1"/>
                </a:solidFill>
                <a:cs typeface="Calibri Light" panose="020F0302020204030204" pitchFamily="34" charset="0"/>
              </a:rPr>
              <a:t>LEAD ACCOUNT MANAGER</a:t>
            </a:r>
          </a:p>
        </p:txBody>
      </p:sp>
      <p:sp>
        <p:nvSpPr>
          <p:cNvPr id="17" name="Freeform 8">
            <a:extLst>
              <a:ext uri="{FF2B5EF4-FFF2-40B4-BE49-F238E27FC236}">
                <a16:creationId xmlns:a16="http://schemas.microsoft.com/office/drawing/2014/main" id="{A4247DA0-9FA1-DF30-7A96-16E6F4E7E08D}"/>
              </a:ext>
            </a:extLst>
          </p:cNvPr>
          <p:cNvSpPr/>
          <p:nvPr/>
        </p:nvSpPr>
        <p:spPr>
          <a:xfrm>
            <a:off x="6200325" y="1579475"/>
            <a:ext cx="1650058" cy="1805704"/>
          </a:xfrm>
          <a:custGeom>
            <a:avLst/>
            <a:gdLst/>
            <a:ahLst/>
            <a:cxnLst/>
            <a:rect l="l" t="t" r="r" b="b"/>
            <a:pathLst>
              <a:path w="3300116" h="3611408">
                <a:moveTo>
                  <a:pt x="0" y="0"/>
                </a:moveTo>
                <a:lnTo>
                  <a:pt x="3300115" y="0"/>
                </a:lnTo>
                <a:lnTo>
                  <a:pt x="3300115" y="3611408"/>
                </a:lnTo>
                <a:lnTo>
                  <a:pt x="0" y="3611408"/>
                </a:lnTo>
                <a:lnTo>
                  <a:pt x="0" y="0"/>
                </a:lnTo>
                <a:close/>
              </a:path>
            </a:pathLst>
          </a:custGeom>
          <a:blipFill>
            <a:blip r:embed="rId5" cstate="screen">
              <a:extLst>
                <a:ext uri="{28A0092B-C50C-407E-A947-70E740481C1C}">
                  <a14:useLocalDpi xmlns:a14="http://schemas.microsoft.com/office/drawing/2010/main"/>
                </a:ext>
              </a:extLst>
            </a:blip>
            <a:stretch>
              <a:fillRect/>
            </a:stretch>
          </a:blipFill>
        </p:spPr>
      </p:sp>
      <p:sp>
        <p:nvSpPr>
          <p:cNvPr id="18" name="Freeform 9">
            <a:extLst>
              <a:ext uri="{FF2B5EF4-FFF2-40B4-BE49-F238E27FC236}">
                <a16:creationId xmlns:a16="http://schemas.microsoft.com/office/drawing/2014/main" id="{5F6134FB-6722-4E96-E6D8-4E48CC0FF950}"/>
              </a:ext>
            </a:extLst>
          </p:cNvPr>
          <p:cNvSpPr/>
          <p:nvPr/>
        </p:nvSpPr>
        <p:spPr>
          <a:xfrm>
            <a:off x="3778108" y="1579475"/>
            <a:ext cx="1587784" cy="1805704"/>
          </a:xfrm>
          <a:custGeom>
            <a:avLst/>
            <a:gdLst/>
            <a:ahLst/>
            <a:cxnLst/>
            <a:rect l="l" t="t" r="r" b="b"/>
            <a:pathLst>
              <a:path w="3175568" h="3611408">
                <a:moveTo>
                  <a:pt x="0" y="0"/>
                </a:moveTo>
                <a:lnTo>
                  <a:pt x="3175568" y="0"/>
                </a:lnTo>
                <a:lnTo>
                  <a:pt x="3175568" y="3611408"/>
                </a:lnTo>
                <a:lnTo>
                  <a:pt x="0" y="3611408"/>
                </a:lnTo>
                <a:lnTo>
                  <a:pt x="0" y="0"/>
                </a:lnTo>
                <a:close/>
              </a:path>
            </a:pathLst>
          </a:custGeom>
          <a:blipFill>
            <a:blip r:embed="rId6" cstate="screen">
              <a:extLst>
                <a:ext uri="{28A0092B-C50C-407E-A947-70E740481C1C}">
                  <a14:useLocalDpi xmlns:a14="http://schemas.microsoft.com/office/drawing/2010/main"/>
                </a:ext>
              </a:extLst>
            </a:blip>
            <a:stretch>
              <a:fillRect/>
            </a:stretch>
          </a:blipFill>
        </p:spPr>
      </p:sp>
    </p:spTree>
    <p:extLst>
      <p:ext uri="{BB962C8B-B14F-4D97-AF65-F5344CB8AC3E}">
        <p14:creationId xmlns:p14="http://schemas.microsoft.com/office/powerpoint/2010/main" val="3654610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CAE7B-2BBA-D439-7460-4CE799DF02FE}"/>
            </a:ext>
          </a:extLst>
        </p:cNvPr>
        <p:cNvGrpSpPr/>
        <p:nvPr/>
      </p:nvGrpSpPr>
      <p:grpSpPr>
        <a:xfrm>
          <a:off x="0" y="0"/>
          <a:ext cx="0" cy="0"/>
          <a:chOff x="0" y="0"/>
          <a:chExt cx="0" cy="0"/>
        </a:xfrm>
      </p:grpSpPr>
      <p:pic>
        <p:nvPicPr>
          <p:cNvPr id="36" name="Picture Placeholder 5">
            <a:extLst>
              <a:ext uri="{FF2B5EF4-FFF2-40B4-BE49-F238E27FC236}">
                <a16:creationId xmlns:a16="http://schemas.microsoft.com/office/drawing/2014/main" id="{EEC4EB8E-79B0-34A5-7585-A6F25FF30650}"/>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50000"/>
                    </a14:imgEffect>
                    <a14:imgEffect>
                      <a14:colorTemperature colorTemp="5300"/>
                    </a14:imgEffect>
                    <a14:imgEffect>
                      <a14:brightnessContrast bright="-40000"/>
                    </a14:imgEffect>
                  </a14:imgLayer>
                </a14:imgProps>
              </a:ext>
              <a:ext uri="{28A0092B-C50C-407E-A947-70E740481C1C}">
                <a14:useLocalDpi xmlns:a14="http://schemas.microsoft.com/office/drawing/2010/main"/>
              </a:ext>
            </a:extLst>
          </a:blip>
          <a:srcRect b="-74"/>
          <a:stretch/>
        </p:blipFill>
        <p:spPr>
          <a:xfrm flipH="1">
            <a:off x="-3488" y="0"/>
            <a:ext cx="6140408" cy="5166589"/>
          </a:xfrm>
          <a:prstGeom prst="rect">
            <a:avLst/>
          </a:prstGeom>
        </p:spPr>
      </p:pic>
      <p:sp>
        <p:nvSpPr>
          <p:cNvPr id="78" name="Rectangle 77">
            <a:extLst>
              <a:ext uri="{FF2B5EF4-FFF2-40B4-BE49-F238E27FC236}">
                <a16:creationId xmlns:a16="http://schemas.microsoft.com/office/drawing/2014/main" id="{9E386138-BAB8-58B4-7832-2E81A811E4F4}"/>
              </a:ext>
            </a:extLst>
          </p:cNvPr>
          <p:cNvSpPr/>
          <p:nvPr/>
        </p:nvSpPr>
        <p:spPr>
          <a:xfrm>
            <a:off x="6109480" y="0"/>
            <a:ext cx="3033747"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p>
            <a:pPr algn="ctr"/>
            <a:endParaRPr lang="en-US" sz="506"/>
          </a:p>
        </p:txBody>
      </p:sp>
      <p:grpSp>
        <p:nvGrpSpPr>
          <p:cNvPr id="25" name="Group 24">
            <a:extLst>
              <a:ext uri="{FF2B5EF4-FFF2-40B4-BE49-F238E27FC236}">
                <a16:creationId xmlns:a16="http://schemas.microsoft.com/office/drawing/2014/main" id="{34B94434-1EF0-9A33-2498-BC350DE4EA59}"/>
              </a:ext>
            </a:extLst>
          </p:cNvPr>
          <p:cNvGrpSpPr/>
          <p:nvPr/>
        </p:nvGrpSpPr>
        <p:grpSpPr>
          <a:xfrm>
            <a:off x="5389" y="285750"/>
            <a:ext cx="5785811" cy="4571999"/>
            <a:chOff x="304793" y="697759"/>
            <a:chExt cx="5638807" cy="3855191"/>
          </a:xfrm>
        </p:grpSpPr>
        <p:sp>
          <p:nvSpPr>
            <p:cNvPr id="26" name="Rectangle 25">
              <a:extLst>
                <a:ext uri="{FF2B5EF4-FFF2-40B4-BE49-F238E27FC236}">
                  <a16:creationId xmlns:a16="http://schemas.microsoft.com/office/drawing/2014/main" id="{DBFEC5DE-2B3D-3BF0-7074-4C0223383780}"/>
                </a:ext>
              </a:extLst>
            </p:cNvPr>
            <p:cNvSpPr/>
            <p:nvPr/>
          </p:nvSpPr>
          <p:spPr bwMode="auto">
            <a:xfrm rot="5400000">
              <a:off x="1293255" y="1045035"/>
              <a:ext cx="3849080" cy="3160614"/>
            </a:xfrm>
            <a:prstGeom prst="rect">
              <a:avLst/>
            </a:prstGeom>
            <a:gradFill>
              <a:gsLst>
                <a:gs pos="13000">
                  <a:schemeClr val="bg1"/>
                </a:gs>
                <a:gs pos="100000">
                  <a:schemeClr val="bg1">
                    <a:alpha val="0"/>
                  </a:schemeClr>
                </a:gs>
              </a:gsLst>
              <a:lin ang="16200000" scaled="1"/>
            </a:grad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27" name="Rectangle 26">
              <a:extLst>
                <a:ext uri="{FF2B5EF4-FFF2-40B4-BE49-F238E27FC236}">
                  <a16:creationId xmlns:a16="http://schemas.microsoft.com/office/drawing/2014/main" id="{9A33B446-EA1A-6791-2B30-135D555D8280}"/>
                </a:ext>
              </a:extLst>
            </p:cNvPr>
            <p:cNvSpPr/>
            <p:nvPr/>
          </p:nvSpPr>
          <p:spPr bwMode="auto">
            <a:xfrm>
              <a:off x="304793" y="701263"/>
              <a:ext cx="2032033" cy="3848147"/>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9" name="Rectangle 28">
              <a:extLst>
                <a:ext uri="{FF2B5EF4-FFF2-40B4-BE49-F238E27FC236}">
                  <a16:creationId xmlns:a16="http://schemas.microsoft.com/office/drawing/2014/main" id="{63FA1994-4581-C713-0360-FEB05571E7AA}"/>
                </a:ext>
              </a:extLst>
            </p:cNvPr>
            <p:cNvSpPr/>
            <p:nvPr/>
          </p:nvSpPr>
          <p:spPr bwMode="auto">
            <a:xfrm>
              <a:off x="304798" y="697759"/>
              <a:ext cx="5638802" cy="3855191"/>
            </a:xfrm>
            <a:prstGeom prst="rect">
              <a:avLst/>
            </a:prstGeom>
            <a:solidFill>
              <a:schemeClr val="bg1">
                <a:alpha val="91000"/>
              </a:schemeClr>
            </a:solid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a:p>
          </p:txBody>
        </p:sp>
      </p:grpSp>
      <p:sp>
        <p:nvSpPr>
          <p:cNvPr id="8" name="Title 1">
            <a:extLst>
              <a:ext uri="{FF2B5EF4-FFF2-40B4-BE49-F238E27FC236}">
                <a16:creationId xmlns:a16="http://schemas.microsoft.com/office/drawing/2014/main" id="{6574A06E-BBB2-4DFF-32E4-8C1803241221}"/>
              </a:ext>
            </a:extLst>
          </p:cNvPr>
          <p:cNvSpPr>
            <a:spLocks noGrp="1"/>
          </p:cNvSpPr>
          <p:nvPr>
            <p:ph type="title"/>
          </p:nvPr>
        </p:nvSpPr>
        <p:spPr>
          <a:xfrm>
            <a:off x="363768" y="514350"/>
            <a:ext cx="3771538" cy="969535"/>
          </a:xfrm>
        </p:spPr>
        <p:txBody>
          <a:bodyPr>
            <a:noAutofit/>
          </a:bodyPr>
          <a:lstStyle/>
          <a:p>
            <a:pPr algn="l">
              <a:lnSpc>
                <a:spcPts val="2860"/>
              </a:lnSpc>
            </a:pPr>
            <a:r>
              <a:rPr lang="en-US" sz="2800" b="1" dirty="0">
                <a:solidFill>
                  <a:schemeClr val="accent1"/>
                </a:solidFill>
                <a:latin typeface="+mn-lt"/>
              </a:rPr>
              <a:t>WHICH PROCESS        ARE YOU TRUSTING?</a:t>
            </a:r>
          </a:p>
        </p:txBody>
      </p:sp>
      <p:sp>
        <p:nvSpPr>
          <p:cNvPr id="10" name="TextBox 9">
            <a:extLst>
              <a:ext uri="{FF2B5EF4-FFF2-40B4-BE49-F238E27FC236}">
                <a16:creationId xmlns:a16="http://schemas.microsoft.com/office/drawing/2014/main" id="{B350653A-FAA4-DD92-2E8E-BB43DDCC27ED}"/>
              </a:ext>
            </a:extLst>
          </p:cNvPr>
          <p:cNvSpPr txBox="1"/>
          <p:nvPr/>
        </p:nvSpPr>
        <p:spPr>
          <a:xfrm>
            <a:off x="404568" y="1657350"/>
            <a:ext cx="2004109" cy="276999"/>
          </a:xfrm>
          <a:prstGeom prst="rect">
            <a:avLst/>
          </a:prstGeom>
          <a:noFill/>
        </p:spPr>
        <p:txBody>
          <a:bodyPr wrap="square" rtlCol="0">
            <a:spAutoFit/>
          </a:bodyPr>
          <a:lstStyle/>
          <a:p>
            <a:r>
              <a:rPr lang="en-US" sz="1200" b="1" spc="230" dirty="0">
                <a:solidFill>
                  <a:schemeClr val="accent2"/>
                </a:solidFill>
                <a:latin typeface="Calibri" panose="020F0502020204030204" pitchFamily="34" charset="0"/>
                <a:ea typeface="Oswald" charset="0"/>
                <a:cs typeface="Calibri" panose="020F0502020204030204" pitchFamily="34" charset="0"/>
              </a:rPr>
              <a:t>NO PROCESS</a:t>
            </a:r>
          </a:p>
        </p:txBody>
      </p:sp>
      <p:sp>
        <p:nvSpPr>
          <p:cNvPr id="11" name="TextBox 10">
            <a:extLst>
              <a:ext uri="{FF2B5EF4-FFF2-40B4-BE49-F238E27FC236}">
                <a16:creationId xmlns:a16="http://schemas.microsoft.com/office/drawing/2014/main" id="{C4943428-AC21-53FC-83F8-FFDC103B6C61}"/>
              </a:ext>
            </a:extLst>
          </p:cNvPr>
          <p:cNvSpPr txBox="1"/>
          <p:nvPr/>
        </p:nvSpPr>
        <p:spPr>
          <a:xfrm>
            <a:off x="404568" y="2379901"/>
            <a:ext cx="1480813" cy="461665"/>
          </a:xfrm>
          <a:prstGeom prst="rect">
            <a:avLst/>
          </a:prstGeom>
          <a:noFill/>
        </p:spPr>
        <p:txBody>
          <a:bodyPr wrap="square" rtlCol="0">
            <a:spAutoFit/>
          </a:bodyPr>
          <a:lstStyle/>
          <a:p>
            <a:r>
              <a:rPr lang="en-US" sz="1200" b="1" spc="230" dirty="0">
                <a:solidFill>
                  <a:schemeClr val="accent2"/>
                </a:solidFill>
                <a:latin typeface="Calibri" panose="020F0502020204030204" pitchFamily="34" charset="0"/>
                <a:ea typeface="Oswald" charset="0"/>
                <a:cs typeface="Calibri" panose="020F0502020204030204" pitchFamily="34" charset="0"/>
              </a:rPr>
              <a:t>MINIMAL PROCESS</a:t>
            </a:r>
          </a:p>
        </p:txBody>
      </p:sp>
      <p:sp>
        <p:nvSpPr>
          <p:cNvPr id="16" name="TextBox 15">
            <a:extLst>
              <a:ext uri="{FF2B5EF4-FFF2-40B4-BE49-F238E27FC236}">
                <a16:creationId xmlns:a16="http://schemas.microsoft.com/office/drawing/2014/main" id="{FB07D0DA-947D-D703-71E2-5ECC40207760}"/>
              </a:ext>
            </a:extLst>
          </p:cNvPr>
          <p:cNvSpPr txBox="1"/>
          <p:nvPr/>
        </p:nvSpPr>
        <p:spPr>
          <a:xfrm>
            <a:off x="404568" y="3102452"/>
            <a:ext cx="1368661" cy="461665"/>
          </a:xfrm>
          <a:prstGeom prst="rect">
            <a:avLst/>
          </a:prstGeom>
          <a:noFill/>
        </p:spPr>
        <p:txBody>
          <a:bodyPr wrap="square" rtlCol="0">
            <a:spAutoFit/>
          </a:bodyPr>
          <a:lstStyle/>
          <a:p>
            <a:r>
              <a:rPr lang="en-US" sz="1200" b="1" spc="230" dirty="0">
                <a:solidFill>
                  <a:schemeClr val="accent2"/>
                </a:solidFill>
                <a:latin typeface="Calibri" panose="020F0502020204030204" pitchFamily="34" charset="0"/>
                <a:ea typeface="Oswald" charset="0"/>
                <a:cs typeface="Calibri" panose="020F0502020204030204" pitchFamily="34" charset="0"/>
              </a:rPr>
              <a:t>w/ EXCEL SHEET</a:t>
            </a:r>
          </a:p>
        </p:txBody>
      </p:sp>
      <p:sp>
        <p:nvSpPr>
          <p:cNvPr id="17" name="TextBox 16">
            <a:extLst>
              <a:ext uri="{FF2B5EF4-FFF2-40B4-BE49-F238E27FC236}">
                <a16:creationId xmlns:a16="http://schemas.microsoft.com/office/drawing/2014/main" id="{5346B71C-AC2C-0619-E04A-A0343BCEB374}"/>
              </a:ext>
            </a:extLst>
          </p:cNvPr>
          <p:cNvSpPr txBox="1"/>
          <p:nvPr/>
        </p:nvSpPr>
        <p:spPr>
          <a:xfrm>
            <a:off x="404568" y="3825004"/>
            <a:ext cx="1480813" cy="461665"/>
          </a:xfrm>
          <a:prstGeom prst="rect">
            <a:avLst/>
          </a:prstGeom>
          <a:noFill/>
        </p:spPr>
        <p:txBody>
          <a:bodyPr wrap="square" rtlCol="0">
            <a:spAutoFit/>
          </a:bodyPr>
          <a:lstStyle/>
          <a:p>
            <a:r>
              <a:rPr lang="en-US" sz="1200" b="1" spc="230" dirty="0">
                <a:solidFill>
                  <a:schemeClr val="accent2"/>
                </a:solidFill>
                <a:latin typeface="Calibri" panose="020F0502020204030204" pitchFamily="34" charset="0"/>
                <a:ea typeface="Oswald" charset="0"/>
                <a:cs typeface="Calibri" panose="020F0502020204030204" pitchFamily="34" charset="0"/>
              </a:rPr>
              <a:t>OUTSOURCED /SAAS</a:t>
            </a:r>
          </a:p>
        </p:txBody>
      </p:sp>
    </p:spTree>
    <p:extLst>
      <p:ext uri="{BB962C8B-B14F-4D97-AF65-F5344CB8AC3E}">
        <p14:creationId xmlns:p14="http://schemas.microsoft.com/office/powerpoint/2010/main" val="3243440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5">
            <a:extLst>
              <a:ext uri="{FF2B5EF4-FFF2-40B4-BE49-F238E27FC236}">
                <a16:creationId xmlns:a16="http://schemas.microsoft.com/office/drawing/2014/main" id="{5650C097-9CAC-C536-5AA4-086440205EBC}"/>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50000"/>
                    </a14:imgEffect>
                    <a14:imgEffect>
                      <a14:colorTemperature colorTemp="5300"/>
                    </a14:imgEffect>
                    <a14:imgEffect>
                      <a14:brightnessContrast bright="-40000"/>
                    </a14:imgEffect>
                  </a14:imgLayer>
                </a14:imgProps>
              </a:ext>
              <a:ext uri="{28A0092B-C50C-407E-A947-70E740481C1C}">
                <a14:useLocalDpi xmlns:a14="http://schemas.microsoft.com/office/drawing/2010/main"/>
              </a:ext>
            </a:extLst>
          </a:blip>
          <a:srcRect b="-74"/>
          <a:stretch/>
        </p:blipFill>
        <p:spPr>
          <a:xfrm flipH="1">
            <a:off x="-3488" y="0"/>
            <a:ext cx="6140408" cy="5166589"/>
          </a:xfrm>
          <a:prstGeom prst="rect">
            <a:avLst/>
          </a:prstGeom>
        </p:spPr>
      </p:pic>
      <p:sp>
        <p:nvSpPr>
          <p:cNvPr id="78" name="Rectangle 77"/>
          <p:cNvSpPr/>
          <p:nvPr/>
        </p:nvSpPr>
        <p:spPr>
          <a:xfrm>
            <a:off x="6109480" y="0"/>
            <a:ext cx="3033747"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p>
            <a:pPr algn="ctr"/>
            <a:endParaRPr lang="en-US" sz="506"/>
          </a:p>
        </p:txBody>
      </p:sp>
      <p:grpSp>
        <p:nvGrpSpPr>
          <p:cNvPr id="25" name="Group 24">
            <a:extLst>
              <a:ext uri="{FF2B5EF4-FFF2-40B4-BE49-F238E27FC236}">
                <a16:creationId xmlns:a16="http://schemas.microsoft.com/office/drawing/2014/main" id="{698C2571-C79E-135B-CD17-26755D04D1D4}"/>
              </a:ext>
            </a:extLst>
          </p:cNvPr>
          <p:cNvGrpSpPr/>
          <p:nvPr/>
        </p:nvGrpSpPr>
        <p:grpSpPr>
          <a:xfrm>
            <a:off x="5389" y="285750"/>
            <a:ext cx="5785811" cy="4571999"/>
            <a:chOff x="304793" y="697759"/>
            <a:chExt cx="5638807" cy="3855191"/>
          </a:xfrm>
        </p:grpSpPr>
        <p:sp>
          <p:nvSpPr>
            <p:cNvPr id="26" name="Rectangle 25">
              <a:extLst>
                <a:ext uri="{FF2B5EF4-FFF2-40B4-BE49-F238E27FC236}">
                  <a16:creationId xmlns:a16="http://schemas.microsoft.com/office/drawing/2014/main" id="{96494C39-3D23-9995-DD19-920729DE425C}"/>
                </a:ext>
              </a:extLst>
            </p:cNvPr>
            <p:cNvSpPr/>
            <p:nvPr/>
          </p:nvSpPr>
          <p:spPr bwMode="auto">
            <a:xfrm rot="5400000">
              <a:off x="1293255" y="1045035"/>
              <a:ext cx="3849080" cy="3160614"/>
            </a:xfrm>
            <a:prstGeom prst="rect">
              <a:avLst/>
            </a:prstGeom>
            <a:gradFill>
              <a:gsLst>
                <a:gs pos="13000">
                  <a:schemeClr val="bg1"/>
                </a:gs>
                <a:gs pos="100000">
                  <a:schemeClr val="bg1">
                    <a:alpha val="0"/>
                  </a:schemeClr>
                </a:gs>
              </a:gsLst>
              <a:lin ang="16200000" scaled="1"/>
            </a:grad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27" name="Rectangle 26">
              <a:extLst>
                <a:ext uri="{FF2B5EF4-FFF2-40B4-BE49-F238E27FC236}">
                  <a16:creationId xmlns:a16="http://schemas.microsoft.com/office/drawing/2014/main" id="{8ABD895E-E75D-1AC1-0349-0B13AF3DD9E7}"/>
                </a:ext>
              </a:extLst>
            </p:cNvPr>
            <p:cNvSpPr/>
            <p:nvPr/>
          </p:nvSpPr>
          <p:spPr bwMode="auto">
            <a:xfrm>
              <a:off x="304793" y="701263"/>
              <a:ext cx="2032033" cy="3848147"/>
            </a:xfrm>
            <a:prstGeom prst="rect">
              <a:avLst/>
            </a:pr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9" name="Rectangle 28">
              <a:extLst>
                <a:ext uri="{FF2B5EF4-FFF2-40B4-BE49-F238E27FC236}">
                  <a16:creationId xmlns:a16="http://schemas.microsoft.com/office/drawing/2014/main" id="{1C914824-A91A-5568-5CB9-C6C7C508011F}"/>
                </a:ext>
              </a:extLst>
            </p:cNvPr>
            <p:cNvSpPr/>
            <p:nvPr/>
          </p:nvSpPr>
          <p:spPr bwMode="auto">
            <a:xfrm>
              <a:off x="304798" y="697759"/>
              <a:ext cx="5638802" cy="3855191"/>
            </a:xfrm>
            <a:prstGeom prst="rect">
              <a:avLst/>
            </a:prstGeom>
            <a:solidFill>
              <a:schemeClr val="bg1">
                <a:alpha val="91000"/>
              </a:schemeClr>
            </a:solidFill>
            <a:ln w="9525">
              <a:noFill/>
              <a:round/>
              <a:headEnd/>
              <a:tailEnd/>
            </a:ln>
            <a:effectLst/>
          </p:spPr>
          <p:txBody>
            <a:bodyPr vert="horz" wrap="square" lIns="91440" tIns="45720" rIns="91440" bIns="45720" numCol="1" rtlCol="0" anchor="t" anchorCtr="0" compatLnSpc="1">
              <a:prstTxWarp prst="textNoShape">
                <a:avLst/>
              </a:prstTxWarp>
            </a:bodyPr>
            <a:lstStyle/>
            <a:p>
              <a:pPr algn="ctr"/>
              <a:endParaRPr lang="en-US"/>
            </a:p>
          </p:txBody>
        </p:sp>
      </p:grpSp>
      <p:sp>
        <p:nvSpPr>
          <p:cNvPr id="8" name="Title 1">
            <a:extLst>
              <a:ext uri="{FF2B5EF4-FFF2-40B4-BE49-F238E27FC236}">
                <a16:creationId xmlns:a16="http://schemas.microsoft.com/office/drawing/2014/main" id="{A21804E8-2675-8237-B8C4-F01AEA52A1D0}"/>
              </a:ext>
            </a:extLst>
          </p:cNvPr>
          <p:cNvSpPr>
            <a:spLocks noGrp="1"/>
          </p:cNvSpPr>
          <p:nvPr>
            <p:ph type="title"/>
          </p:nvPr>
        </p:nvSpPr>
        <p:spPr>
          <a:xfrm>
            <a:off x="363768" y="514350"/>
            <a:ext cx="3771538" cy="969535"/>
          </a:xfrm>
        </p:spPr>
        <p:txBody>
          <a:bodyPr>
            <a:noAutofit/>
          </a:bodyPr>
          <a:lstStyle/>
          <a:p>
            <a:pPr algn="l">
              <a:lnSpc>
                <a:spcPts val="2860"/>
              </a:lnSpc>
            </a:pPr>
            <a:r>
              <a:rPr lang="en-US" sz="2800" b="1" dirty="0">
                <a:solidFill>
                  <a:schemeClr val="accent1"/>
                </a:solidFill>
                <a:latin typeface="+mn-lt"/>
              </a:rPr>
              <a:t>WHICH PROCESS        ARE YOU TRUSTING?</a:t>
            </a:r>
          </a:p>
        </p:txBody>
      </p:sp>
      <p:sp>
        <p:nvSpPr>
          <p:cNvPr id="9" name="TextBox 15">
            <a:extLst>
              <a:ext uri="{FF2B5EF4-FFF2-40B4-BE49-F238E27FC236}">
                <a16:creationId xmlns:a16="http://schemas.microsoft.com/office/drawing/2014/main" id="{809F8A5D-6A25-48CD-0BE8-67223DF80BB8}"/>
              </a:ext>
            </a:extLst>
          </p:cNvPr>
          <p:cNvSpPr txBox="1"/>
          <p:nvPr/>
        </p:nvSpPr>
        <p:spPr>
          <a:xfrm>
            <a:off x="6663770" y="742950"/>
            <a:ext cx="2080722" cy="3487814"/>
          </a:xfrm>
          <a:prstGeom prst="rect">
            <a:avLst/>
          </a:prstGeom>
        </p:spPr>
        <p:txBody>
          <a:bodyPr wrap="square" lIns="0" tIns="0" rIns="0" bIns="0" rtlCol="0" anchor="t">
            <a:spAutoFit/>
          </a:bodyPr>
          <a:lstStyle/>
          <a:p>
            <a:pPr>
              <a:lnSpc>
                <a:spcPts val="2100"/>
              </a:lnSpc>
            </a:pPr>
            <a:r>
              <a:rPr lang="en-US" sz="1600" b="1" dirty="0">
                <a:solidFill>
                  <a:schemeClr val="bg1"/>
                </a:solidFill>
                <a:ea typeface="Avenir"/>
                <a:cs typeface="Calibri" panose="020F0502020204030204" pitchFamily="34" charset="0"/>
                <a:sym typeface="Avenir"/>
              </a:rPr>
              <a:t>Most Companies have a dedicated employee(s) who is solely responsible for emailing, collecting, reviewing insurance documents, following up for missing items or expirations, and storing the documents. </a:t>
            </a:r>
          </a:p>
          <a:p>
            <a:pPr>
              <a:lnSpc>
                <a:spcPts val="2100"/>
              </a:lnSpc>
            </a:pPr>
            <a:endParaRPr lang="en-US" sz="1600" b="1" dirty="0">
              <a:solidFill>
                <a:schemeClr val="bg1"/>
              </a:solidFill>
              <a:ea typeface="Avenir"/>
              <a:cs typeface="Calibri" panose="020F0502020204030204" pitchFamily="34" charset="0"/>
              <a:sym typeface="Avenir"/>
            </a:endParaRPr>
          </a:p>
          <a:p>
            <a:pPr>
              <a:lnSpc>
                <a:spcPts val="2100"/>
              </a:lnSpc>
            </a:pPr>
            <a:r>
              <a:rPr lang="en-US" sz="1600" b="1" dirty="0">
                <a:solidFill>
                  <a:schemeClr val="bg1"/>
                </a:solidFill>
                <a:ea typeface="Avenir"/>
                <a:cs typeface="Calibri" panose="020F0502020204030204" pitchFamily="34" charset="0"/>
                <a:sym typeface="Avenir"/>
              </a:rPr>
              <a:t>Typically the documents live in a file folder. </a:t>
            </a:r>
          </a:p>
        </p:txBody>
      </p:sp>
      <p:sp>
        <p:nvSpPr>
          <p:cNvPr id="10" name="TextBox 9">
            <a:extLst>
              <a:ext uri="{FF2B5EF4-FFF2-40B4-BE49-F238E27FC236}">
                <a16:creationId xmlns:a16="http://schemas.microsoft.com/office/drawing/2014/main" id="{6B243784-FF7D-F0A1-9388-BE74CFAA205C}"/>
              </a:ext>
            </a:extLst>
          </p:cNvPr>
          <p:cNvSpPr txBox="1"/>
          <p:nvPr/>
        </p:nvSpPr>
        <p:spPr>
          <a:xfrm>
            <a:off x="404568" y="1657350"/>
            <a:ext cx="2004109" cy="276999"/>
          </a:xfrm>
          <a:prstGeom prst="rect">
            <a:avLst/>
          </a:prstGeom>
          <a:noFill/>
        </p:spPr>
        <p:txBody>
          <a:bodyPr wrap="square" rtlCol="0">
            <a:spAutoFit/>
          </a:bodyPr>
          <a:lstStyle/>
          <a:p>
            <a:r>
              <a:rPr lang="en-US" sz="1200" b="1" spc="230" dirty="0">
                <a:solidFill>
                  <a:schemeClr val="accent2"/>
                </a:solidFill>
                <a:latin typeface="Calibri" panose="020F0502020204030204" pitchFamily="34" charset="0"/>
                <a:ea typeface="Oswald" charset="0"/>
                <a:cs typeface="Calibri" panose="020F0502020204030204" pitchFamily="34" charset="0"/>
              </a:rPr>
              <a:t>NO PROCESS</a:t>
            </a:r>
          </a:p>
        </p:txBody>
      </p:sp>
      <p:sp>
        <p:nvSpPr>
          <p:cNvPr id="11" name="TextBox 10">
            <a:extLst>
              <a:ext uri="{FF2B5EF4-FFF2-40B4-BE49-F238E27FC236}">
                <a16:creationId xmlns:a16="http://schemas.microsoft.com/office/drawing/2014/main" id="{68800516-F7AB-8046-4ACA-9462C473A04E}"/>
              </a:ext>
            </a:extLst>
          </p:cNvPr>
          <p:cNvSpPr txBox="1"/>
          <p:nvPr/>
        </p:nvSpPr>
        <p:spPr>
          <a:xfrm>
            <a:off x="404568" y="2379901"/>
            <a:ext cx="1480813" cy="461665"/>
          </a:xfrm>
          <a:prstGeom prst="rect">
            <a:avLst/>
          </a:prstGeom>
          <a:noFill/>
        </p:spPr>
        <p:txBody>
          <a:bodyPr wrap="square" rtlCol="0">
            <a:spAutoFit/>
          </a:bodyPr>
          <a:lstStyle/>
          <a:p>
            <a:r>
              <a:rPr lang="en-US" sz="1200" b="1" spc="230" dirty="0">
                <a:solidFill>
                  <a:schemeClr val="accent2"/>
                </a:solidFill>
                <a:latin typeface="Calibri" panose="020F0502020204030204" pitchFamily="34" charset="0"/>
                <a:ea typeface="Oswald" charset="0"/>
                <a:cs typeface="Calibri" panose="020F0502020204030204" pitchFamily="34" charset="0"/>
              </a:rPr>
              <a:t>MINIMAL PROCESS</a:t>
            </a:r>
          </a:p>
        </p:txBody>
      </p:sp>
      <p:sp>
        <p:nvSpPr>
          <p:cNvPr id="16" name="TextBox 15">
            <a:extLst>
              <a:ext uri="{FF2B5EF4-FFF2-40B4-BE49-F238E27FC236}">
                <a16:creationId xmlns:a16="http://schemas.microsoft.com/office/drawing/2014/main" id="{B249342D-A916-6075-B817-893961B41F26}"/>
              </a:ext>
            </a:extLst>
          </p:cNvPr>
          <p:cNvSpPr txBox="1"/>
          <p:nvPr/>
        </p:nvSpPr>
        <p:spPr>
          <a:xfrm>
            <a:off x="404568" y="3102452"/>
            <a:ext cx="1368661" cy="461665"/>
          </a:xfrm>
          <a:prstGeom prst="rect">
            <a:avLst/>
          </a:prstGeom>
          <a:noFill/>
        </p:spPr>
        <p:txBody>
          <a:bodyPr wrap="square" rtlCol="0">
            <a:spAutoFit/>
          </a:bodyPr>
          <a:lstStyle/>
          <a:p>
            <a:r>
              <a:rPr lang="en-US" sz="1200" b="1" spc="230" dirty="0">
                <a:solidFill>
                  <a:schemeClr val="accent2"/>
                </a:solidFill>
                <a:latin typeface="Calibri" panose="020F0502020204030204" pitchFamily="34" charset="0"/>
                <a:ea typeface="Oswald" charset="0"/>
                <a:cs typeface="Calibri" panose="020F0502020204030204" pitchFamily="34" charset="0"/>
              </a:rPr>
              <a:t>w/ EXCEL SHEET</a:t>
            </a:r>
          </a:p>
        </p:txBody>
      </p:sp>
      <p:sp>
        <p:nvSpPr>
          <p:cNvPr id="17" name="TextBox 16">
            <a:extLst>
              <a:ext uri="{FF2B5EF4-FFF2-40B4-BE49-F238E27FC236}">
                <a16:creationId xmlns:a16="http://schemas.microsoft.com/office/drawing/2014/main" id="{9871C52D-90E3-84A2-4650-6916BCAC6D47}"/>
              </a:ext>
            </a:extLst>
          </p:cNvPr>
          <p:cNvSpPr txBox="1"/>
          <p:nvPr/>
        </p:nvSpPr>
        <p:spPr>
          <a:xfrm>
            <a:off x="404568" y="3825004"/>
            <a:ext cx="1480813" cy="461665"/>
          </a:xfrm>
          <a:prstGeom prst="rect">
            <a:avLst/>
          </a:prstGeom>
          <a:noFill/>
        </p:spPr>
        <p:txBody>
          <a:bodyPr wrap="square" rtlCol="0">
            <a:spAutoFit/>
          </a:bodyPr>
          <a:lstStyle/>
          <a:p>
            <a:r>
              <a:rPr lang="en-US" sz="1200" b="1" spc="230" dirty="0">
                <a:solidFill>
                  <a:schemeClr val="accent2"/>
                </a:solidFill>
                <a:latin typeface="Calibri" panose="020F0502020204030204" pitchFamily="34" charset="0"/>
                <a:ea typeface="Oswald" charset="0"/>
                <a:cs typeface="Calibri" panose="020F0502020204030204" pitchFamily="34" charset="0"/>
              </a:rPr>
              <a:t>OUTSOURCED /SAAS</a:t>
            </a:r>
          </a:p>
        </p:txBody>
      </p:sp>
      <p:sp>
        <p:nvSpPr>
          <p:cNvPr id="18" name="TextBox 17">
            <a:extLst>
              <a:ext uri="{FF2B5EF4-FFF2-40B4-BE49-F238E27FC236}">
                <a16:creationId xmlns:a16="http://schemas.microsoft.com/office/drawing/2014/main" id="{F9BAD9CC-BEF1-FEF5-183E-F1513F5224AD}"/>
              </a:ext>
            </a:extLst>
          </p:cNvPr>
          <p:cNvSpPr txBox="1"/>
          <p:nvPr/>
        </p:nvSpPr>
        <p:spPr>
          <a:xfrm>
            <a:off x="1828800" y="1667819"/>
            <a:ext cx="3402853" cy="502702"/>
          </a:xfrm>
          <a:prstGeom prst="rect">
            <a:avLst/>
          </a:prstGeom>
          <a:noFill/>
        </p:spPr>
        <p:txBody>
          <a:bodyPr wrap="square" rtlCol="0">
            <a:spAutoFit/>
          </a:bodyPr>
          <a:lstStyle/>
          <a:p>
            <a:pPr marL="119063" indent="-119063">
              <a:spcAft>
                <a:spcPts val="800"/>
              </a:spcAft>
              <a:buClr>
                <a:schemeClr val="accent1"/>
              </a:buClr>
              <a:buFont typeface="Arial" panose="020B0604020202020204" pitchFamily="34" charset="0"/>
              <a:buChar char="•"/>
            </a:pPr>
            <a:r>
              <a:rPr lang="en-US" sz="1000" dirty="0">
                <a:latin typeface="Calibri Light" panose="020F0302020204030204" pitchFamily="34" charset="0"/>
                <a:ea typeface="Lato Light" charset="0"/>
                <a:cs typeface="Calibri Light" panose="020F0302020204030204" pitchFamily="34" charset="0"/>
              </a:rPr>
              <a:t>Exposed risk with Zero visibility</a:t>
            </a:r>
          </a:p>
          <a:p>
            <a:pPr marL="119063" indent="-119063">
              <a:spcAft>
                <a:spcPts val="800"/>
              </a:spcAft>
              <a:buClr>
                <a:schemeClr val="accent1"/>
              </a:buClr>
              <a:buFont typeface="Arial" panose="020B0604020202020204" pitchFamily="34" charset="0"/>
              <a:buChar char="•"/>
            </a:pPr>
            <a:r>
              <a:rPr lang="en-US" sz="1000" dirty="0">
                <a:latin typeface="Calibri Light" panose="020F0302020204030204" pitchFamily="34" charset="0"/>
                <a:ea typeface="Lato Light" charset="0"/>
                <a:cs typeface="Calibri Light" panose="020F0302020204030204" pitchFamily="34" charset="0"/>
              </a:rPr>
              <a:t>Reactive chaos when something goes wrong</a:t>
            </a:r>
          </a:p>
        </p:txBody>
      </p:sp>
      <p:sp>
        <p:nvSpPr>
          <p:cNvPr id="19" name="TextBox 18">
            <a:extLst>
              <a:ext uri="{FF2B5EF4-FFF2-40B4-BE49-F238E27FC236}">
                <a16:creationId xmlns:a16="http://schemas.microsoft.com/office/drawing/2014/main" id="{83E46B01-B5D5-930D-1AE9-F9DCD7DCC798}"/>
              </a:ext>
            </a:extLst>
          </p:cNvPr>
          <p:cNvSpPr txBox="1"/>
          <p:nvPr/>
        </p:nvSpPr>
        <p:spPr>
          <a:xfrm>
            <a:off x="1834869" y="2375066"/>
            <a:ext cx="3402853" cy="502702"/>
          </a:xfrm>
          <a:prstGeom prst="rect">
            <a:avLst/>
          </a:prstGeom>
          <a:noFill/>
        </p:spPr>
        <p:txBody>
          <a:bodyPr wrap="square" rtlCol="0">
            <a:spAutoFit/>
          </a:bodyPr>
          <a:lstStyle/>
          <a:p>
            <a:pPr marL="119063" indent="-119063">
              <a:spcAft>
                <a:spcPts val="800"/>
              </a:spcAft>
              <a:buClr>
                <a:schemeClr val="accent1"/>
              </a:buClr>
              <a:buFont typeface="Arial" panose="020B0604020202020204" pitchFamily="34" charset="0"/>
              <a:buChar char="•"/>
            </a:pPr>
            <a:r>
              <a:rPr lang="en-US" sz="1000" dirty="0">
                <a:latin typeface="Calibri Light" panose="020F0302020204030204" pitchFamily="34" charset="0"/>
                <a:ea typeface="Lato Light" charset="0"/>
                <a:cs typeface="Calibri Light" panose="020F0302020204030204" pitchFamily="34" charset="0"/>
              </a:rPr>
              <a:t>Time-heavy and inconsistent across people</a:t>
            </a:r>
          </a:p>
          <a:p>
            <a:pPr marL="119063" indent="-119063">
              <a:spcAft>
                <a:spcPts val="800"/>
              </a:spcAft>
              <a:buClr>
                <a:schemeClr val="accent1"/>
              </a:buClr>
              <a:buFont typeface="Arial" panose="020B0604020202020204" pitchFamily="34" charset="0"/>
              <a:buChar char="•"/>
            </a:pPr>
            <a:r>
              <a:rPr lang="en-US" sz="1000" dirty="0">
                <a:latin typeface="Calibri Light" panose="020F0302020204030204" pitchFamily="34" charset="0"/>
                <a:ea typeface="Lato Light" charset="0"/>
                <a:cs typeface="Calibri Light" panose="020F0302020204030204" pitchFamily="34" charset="0"/>
              </a:rPr>
              <a:t>No real-time oversight or scalability</a:t>
            </a:r>
          </a:p>
        </p:txBody>
      </p:sp>
      <p:sp>
        <p:nvSpPr>
          <p:cNvPr id="20" name="TextBox 19">
            <a:extLst>
              <a:ext uri="{FF2B5EF4-FFF2-40B4-BE49-F238E27FC236}">
                <a16:creationId xmlns:a16="http://schemas.microsoft.com/office/drawing/2014/main" id="{A0CC27B5-922C-11B3-26D5-86117A934FD6}"/>
              </a:ext>
            </a:extLst>
          </p:cNvPr>
          <p:cNvSpPr txBox="1"/>
          <p:nvPr/>
        </p:nvSpPr>
        <p:spPr>
          <a:xfrm>
            <a:off x="1833352" y="3093228"/>
            <a:ext cx="3928177" cy="502702"/>
          </a:xfrm>
          <a:prstGeom prst="rect">
            <a:avLst/>
          </a:prstGeom>
          <a:noFill/>
        </p:spPr>
        <p:txBody>
          <a:bodyPr wrap="square" rtlCol="0">
            <a:spAutoFit/>
          </a:bodyPr>
          <a:lstStyle/>
          <a:p>
            <a:pPr marL="119063" indent="-119063">
              <a:spcAft>
                <a:spcPts val="800"/>
              </a:spcAft>
              <a:buClr>
                <a:schemeClr val="accent1"/>
              </a:buClr>
              <a:buFont typeface="Arial" panose="020B0604020202020204" pitchFamily="34" charset="0"/>
              <a:buChar char="•"/>
            </a:pPr>
            <a:r>
              <a:rPr lang="en-US" sz="1000" dirty="0">
                <a:latin typeface="Calibri Light" panose="020F0302020204030204" pitchFamily="34" charset="0"/>
                <a:ea typeface="Lato Light" charset="0"/>
                <a:cs typeface="Calibri Light" panose="020F0302020204030204" pitchFamily="34" charset="0"/>
              </a:rPr>
              <a:t>Static snapshot- easy to miss expirations and gaps</a:t>
            </a:r>
          </a:p>
          <a:p>
            <a:pPr marL="119063" indent="-119063">
              <a:spcAft>
                <a:spcPts val="800"/>
              </a:spcAft>
              <a:buClr>
                <a:schemeClr val="accent1"/>
              </a:buClr>
              <a:buFont typeface="Arial" panose="020B0604020202020204" pitchFamily="34" charset="0"/>
              <a:buChar char="•"/>
            </a:pPr>
            <a:r>
              <a:rPr lang="en-US" sz="1000" dirty="0">
                <a:latin typeface="Calibri Light" panose="020F0302020204030204" pitchFamily="34" charset="0"/>
                <a:ea typeface="Lato Light" charset="0"/>
                <a:cs typeface="Calibri Light" panose="020F0302020204030204" pitchFamily="34" charset="0"/>
              </a:rPr>
              <a:t>Version-control mess (multiple files, no insight to changes)</a:t>
            </a:r>
          </a:p>
        </p:txBody>
      </p:sp>
      <p:sp>
        <p:nvSpPr>
          <p:cNvPr id="21" name="TextBox 20">
            <a:extLst>
              <a:ext uri="{FF2B5EF4-FFF2-40B4-BE49-F238E27FC236}">
                <a16:creationId xmlns:a16="http://schemas.microsoft.com/office/drawing/2014/main" id="{83A2B9CD-662F-5CAC-7588-04B98823D396}"/>
              </a:ext>
            </a:extLst>
          </p:cNvPr>
          <p:cNvSpPr txBox="1"/>
          <p:nvPr/>
        </p:nvSpPr>
        <p:spPr>
          <a:xfrm>
            <a:off x="1828800" y="3825004"/>
            <a:ext cx="3928177" cy="502702"/>
          </a:xfrm>
          <a:prstGeom prst="rect">
            <a:avLst/>
          </a:prstGeom>
          <a:noFill/>
        </p:spPr>
        <p:txBody>
          <a:bodyPr wrap="square" rtlCol="0">
            <a:spAutoFit/>
          </a:bodyPr>
          <a:lstStyle/>
          <a:p>
            <a:pPr marL="119063" indent="-119063">
              <a:spcAft>
                <a:spcPts val="800"/>
              </a:spcAft>
              <a:buClr>
                <a:schemeClr val="accent1"/>
              </a:buClr>
              <a:buFont typeface="Arial" panose="020B0604020202020204" pitchFamily="34" charset="0"/>
              <a:buChar char="•"/>
            </a:pPr>
            <a:r>
              <a:rPr lang="en-US" sz="1000" dirty="0">
                <a:latin typeface="Calibri Light" panose="020F0302020204030204" pitchFamily="34" charset="0"/>
                <a:ea typeface="Lato Light" charset="0"/>
                <a:cs typeface="Calibri Light" panose="020F0302020204030204" pitchFamily="34" charset="0"/>
              </a:rPr>
              <a:t>Communication needed to understand your standards and priorities</a:t>
            </a:r>
          </a:p>
          <a:p>
            <a:pPr marL="119063" indent="-119063">
              <a:spcAft>
                <a:spcPts val="800"/>
              </a:spcAft>
              <a:buClr>
                <a:schemeClr val="accent1"/>
              </a:buClr>
              <a:buFont typeface="Arial" panose="020B0604020202020204" pitchFamily="34" charset="0"/>
              <a:buChar char="•"/>
            </a:pPr>
            <a:r>
              <a:rPr lang="en-US" sz="1000" dirty="0">
                <a:latin typeface="Calibri Light" panose="020F0302020204030204" pitchFamily="34" charset="0"/>
                <a:ea typeface="Lato Light" charset="0"/>
                <a:cs typeface="Calibri Light" panose="020F0302020204030204" pitchFamily="34" charset="0"/>
              </a:rPr>
              <a:t>Business Decisions still need to be handled by you</a:t>
            </a:r>
          </a:p>
        </p:txBody>
      </p:sp>
    </p:spTree>
    <p:extLst>
      <p:ext uri="{BB962C8B-B14F-4D97-AF65-F5344CB8AC3E}">
        <p14:creationId xmlns:p14="http://schemas.microsoft.com/office/powerpoint/2010/main" val="289700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771ABEC5-B666-D4E9-97D5-01E543A1918D}"/>
              </a:ext>
            </a:extLst>
          </p:cNvPr>
          <p:cNvPicPr>
            <a:picLocks noGrp="1" noChangeAspect="1"/>
          </p:cNvPicPr>
          <p:nvPr>
            <p:ph type="pic" sz="quarter" idx="24"/>
          </p:nvPr>
        </p:nvPicPr>
        <p:blipFill rotWithShape="1">
          <a:blip r:embed="rId2" cstate="screen">
            <a:extLst>
              <a:ext uri="{28A0092B-C50C-407E-A947-70E740481C1C}">
                <a14:useLocalDpi xmlns:a14="http://schemas.microsoft.com/office/drawing/2010/main"/>
              </a:ext>
            </a:extLst>
          </a:blip>
          <a:srcRect b="-30"/>
          <a:stretch>
            <a:fillRect/>
          </a:stretch>
        </p:blipFill>
        <p:spPr>
          <a:xfrm>
            <a:off x="0" y="1532"/>
            <a:ext cx="4779734" cy="5143500"/>
          </a:xfrm>
        </p:spPr>
      </p:pic>
      <p:sp>
        <p:nvSpPr>
          <p:cNvPr id="3" name="Title 1">
            <a:extLst>
              <a:ext uri="{FF2B5EF4-FFF2-40B4-BE49-F238E27FC236}">
                <a16:creationId xmlns:a16="http://schemas.microsoft.com/office/drawing/2014/main" id="{22C0E6F8-4D25-7730-F06C-744F5DD0C705}"/>
              </a:ext>
            </a:extLst>
          </p:cNvPr>
          <p:cNvSpPr>
            <a:spLocks noGrp="1"/>
          </p:cNvSpPr>
          <p:nvPr>
            <p:ph type="title"/>
          </p:nvPr>
        </p:nvSpPr>
        <p:spPr>
          <a:xfrm>
            <a:off x="5410200" y="832760"/>
            <a:ext cx="3124199" cy="1740844"/>
          </a:xfrm>
        </p:spPr>
        <p:txBody>
          <a:bodyPr>
            <a:noAutofit/>
          </a:bodyPr>
          <a:lstStyle/>
          <a:p>
            <a:pPr algn="l"/>
            <a:r>
              <a:rPr lang="en-US" sz="3600" b="1" dirty="0">
                <a:solidFill>
                  <a:schemeClr val="accent2"/>
                </a:solidFill>
                <a:latin typeface="+mn-lt"/>
              </a:rPr>
              <a:t>MAKING RISK VISIBLE AND MANAGEABLE</a:t>
            </a:r>
          </a:p>
        </p:txBody>
      </p:sp>
      <p:sp>
        <p:nvSpPr>
          <p:cNvPr id="6" name="TextBox 5">
            <a:extLst>
              <a:ext uri="{FF2B5EF4-FFF2-40B4-BE49-F238E27FC236}">
                <a16:creationId xmlns:a16="http://schemas.microsoft.com/office/drawing/2014/main" id="{C7BF2E51-BDC6-9963-F14F-9FBF50057F6A}"/>
              </a:ext>
            </a:extLst>
          </p:cNvPr>
          <p:cNvSpPr txBox="1"/>
          <p:nvPr/>
        </p:nvSpPr>
        <p:spPr>
          <a:xfrm>
            <a:off x="5410200" y="2724150"/>
            <a:ext cx="3200400" cy="1015663"/>
          </a:xfrm>
          <a:prstGeom prst="rect">
            <a:avLst/>
          </a:prstGeom>
          <a:noFill/>
        </p:spPr>
        <p:txBody>
          <a:bodyPr wrap="square" rtlCol="0">
            <a:spAutoFit/>
          </a:bodyPr>
          <a:lstStyle/>
          <a:p>
            <a:r>
              <a:rPr lang="en-US" sz="2000" b="1" spc="230" dirty="0">
                <a:solidFill>
                  <a:schemeClr val="accent1"/>
                </a:solidFill>
                <a:latin typeface="Calibri" panose="020F0502020204030204" pitchFamily="34" charset="0"/>
                <a:ea typeface="Oswald" charset="0"/>
                <a:cs typeface="Calibri" panose="020F0502020204030204" pitchFamily="34" charset="0"/>
              </a:rPr>
              <a:t>Turning contractual obligations into clear, trackable compliance</a:t>
            </a:r>
          </a:p>
        </p:txBody>
      </p:sp>
      <p:sp>
        <p:nvSpPr>
          <p:cNvPr id="17" name="Freeform 16">
            <a:extLst>
              <a:ext uri="{FF2B5EF4-FFF2-40B4-BE49-F238E27FC236}">
                <a16:creationId xmlns:a16="http://schemas.microsoft.com/office/drawing/2014/main" id="{D3C7F1F1-74E5-71A6-0146-E88D0D6755BA}"/>
              </a:ext>
            </a:extLst>
          </p:cNvPr>
          <p:cNvSpPr/>
          <p:nvPr/>
        </p:nvSpPr>
        <p:spPr>
          <a:xfrm rot="16200000" flipH="1">
            <a:off x="3124420" y="3486654"/>
            <a:ext cx="1655818" cy="1654810"/>
          </a:xfrm>
          <a:custGeom>
            <a:avLst/>
            <a:gdLst>
              <a:gd name="connsiteX0" fmla="*/ 1335816 w 1335816"/>
              <a:gd name="connsiteY0" fmla="*/ 0 h 1335002"/>
              <a:gd name="connsiteX1" fmla="*/ 1335816 w 1335816"/>
              <a:gd name="connsiteY1" fmla="*/ 1335002 h 1335002"/>
              <a:gd name="connsiteX2" fmla="*/ 0 w 1335816"/>
              <a:gd name="connsiteY2" fmla="*/ 1335002 h 1335002"/>
              <a:gd name="connsiteX3" fmla="*/ 136579 w 1335816"/>
              <a:gd name="connsiteY3" fmla="*/ 1328110 h 1335002"/>
              <a:gd name="connsiteX4" fmla="*/ 1311916 w 1335816"/>
              <a:gd name="connsiteY4" fmla="*/ 252702 h 1335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5816" h="1335002">
                <a:moveTo>
                  <a:pt x="1335816" y="0"/>
                </a:moveTo>
                <a:lnTo>
                  <a:pt x="1335816" y="1335002"/>
                </a:lnTo>
                <a:lnTo>
                  <a:pt x="0" y="1335002"/>
                </a:lnTo>
                <a:lnTo>
                  <a:pt x="136579" y="1328110"/>
                </a:lnTo>
                <a:cubicBezTo>
                  <a:pt x="725974" y="1268289"/>
                  <a:pt x="1202095" y="825529"/>
                  <a:pt x="1311916" y="252702"/>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83212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BBE64-F7D0-00C3-683B-8F9623CEFDC9}"/>
            </a:ext>
          </a:extLst>
        </p:cNvPr>
        <p:cNvGrpSpPr/>
        <p:nvPr/>
      </p:nvGrpSpPr>
      <p:grpSpPr>
        <a:xfrm>
          <a:off x="0" y="0"/>
          <a:ext cx="0" cy="0"/>
          <a:chOff x="0" y="0"/>
          <a:chExt cx="0" cy="0"/>
        </a:xfrm>
      </p:grpSpPr>
      <p:sp>
        <p:nvSpPr>
          <p:cNvPr id="35" name="Freeform 34">
            <a:extLst>
              <a:ext uri="{FF2B5EF4-FFF2-40B4-BE49-F238E27FC236}">
                <a16:creationId xmlns:a16="http://schemas.microsoft.com/office/drawing/2014/main" id="{038D54BE-572B-EF4D-9B45-DBCD4082ADA3}"/>
              </a:ext>
            </a:extLst>
          </p:cNvPr>
          <p:cNvSpPr/>
          <p:nvPr/>
        </p:nvSpPr>
        <p:spPr>
          <a:xfrm>
            <a:off x="6445331" y="1047750"/>
            <a:ext cx="1555669" cy="1671616"/>
          </a:xfrm>
          <a:custGeom>
            <a:avLst/>
            <a:gdLst>
              <a:gd name="csX0" fmla="*/ 0 w 1555669"/>
              <a:gd name="csY0" fmla="*/ 0 h 1671616"/>
              <a:gd name="csX1" fmla="*/ 225630 w 1555669"/>
              <a:gd name="csY1" fmla="*/ 0 h 1671616"/>
              <a:gd name="csX2" fmla="*/ 358827 w 1555669"/>
              <a:gd name="csY2" fmla="*/ 0 h 1671616"/>
              <a:gd name="csX3" fmla="*/ 1555669 w 1555669"/>
              <a:gd name="csY3" fmla="*/ 0 h 1671616"/>
              <a:gd name="csX4" fmla="*/ 1555669 w 1555669"/>
              <a:gd name="csY4" fmla="*/ 1396519 h 1671616"/>
              <a:gd name="csX5" fmla="*/ 1550928 w 1555669"/>
              <a:gd name="csY5" fmla="*/ 1448592 h 1671616"/>
              <a:gd name="csX6" fmla="*/ 1317754 w 1555669"/>
              <a:gd name="csY6" fmla="*/ 1670196 h 1671616"/>
              <a:gd name="csX7" fmla="*/ 1290658 w 1555669"/>
              <a:gd name="csY7" fmla="*/ 1671616 h 1671616"/>
              <a:gd name="csX8" fmla="*/ 225630 w 1555669"/>
              <a:gd name="csY8" fmla="*/ 1671616 h 1671616"/>
              <a:gd name="csX9" fmla="*/ 225630 w 1555669"/>
              <a:gd name="csY9" fmla="*/ 1668584 h 1671616"/>
              <a:gd name="csX10" fmla="*/ 0 w 1555669"/>
              <a:gd name="csY10" fmla="*/ 1668584 h 16716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555669" h="1671616">
                <a:moveTo>
                  <a:pt x="0" y="0"/>
                </a:moveTo>
                <a:lnTo>
                  <a:pt x="225630" y="0"/>
                </a:lnTo>
                <a:lnTo>
                  <a:pt x="358827" y="0"/>
                </a:lnTo>
                <a:lnTo>
                  <a:pt x="1555669" y="0"/>
                </a:lnTo>
                <a:lnTo>
                  <a:pt x="1555669" y="1396519"/>
                </a:lnTo>
                <a:lnTo>
                  <a:pt x="1550928" y="1448592"/>
                </a:lnTo>
                <a:cubicBezTo>
                  <a:pt x="1529140" y="1566631"/>
                  <a:pt x="1434683" y="1657869"/>
                  <a:pt x="1317754" y="1670196"/>
                </a:cubicBezTo>
                <a:lnTo>
                  <a:pt x="1290658" y="1671616"/>
                </a:lnTo>
                <a:lnTo>
                  <a:pt x="225630" y="1671616"/>
                </a:lnTo>
                <a:lnTo>
                  <a:pt x="225630" y="1668584"/>
                </a:lnTo>
                <a:lnTo>
                  <a:pt x="0" y="1668584"/>
                </a:ln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125343A9-0962-861A-14DD-74EDEC23A6CE}"/>
              </a:ext>
            </a:extLst>
          </p:cNvPr>
          <p:cNvSpPr/>
          <p:nvPr/>
        </p:nvSpPr>
        <p:spPr>
          <a:xfrm>
            <a:off x="4616531" y="1047750"/>
            <a:ext cx="1555669" cy="1671616"/>
          </a:xfrm>
          <a:custGeom>
            <a:avLst/>
            <a:gdLst>
              <a:gd name="csX0" fmla="*/ 0 w 1555669"/>
              <a:gd name="csY0" fmla="*/ 0 h 1671616"/>
              <a:gd name="csX1" fmla="*/ 225630 w 1555669"/>
              <a:gd name="csY1" fmla="*/ 0 h 1671616"/>
              <a:gd name="csX2" fmla="*/ 358827 w 1555669"/>
              <a:gd name="csY2" fmla="*/ 0 h 1671616"/>
              <a:gd name="csX3" fmla="*/ 1555669 w 1555669"/>
              <a:gd name="csY3" fmla="*/ 0 h 1671616"/>
              <a:gd name="csX4" fmla="*/ 1555669 w 1555669"/>
              <a:gd name="csY4" fmla="*/ 1396519 h 1671616"/>
              <a:gd name="csX5" fmla="*/ 1550928 w 1555669"/>
              <a:gd name="csY5" fmla="*/ 1448592 h 1671616"/>
              <a:gd name="csX6" fmla="*/ 1317754 w 1555669"/>
              <a:gd name="csY6" fmla="*/ 1670196 h 1671616"/>
              <a:gd name="csX7" fmla="*/ 1290658 w 1555669"/>
              <a:gd name="csY7" fmla="*/ 1671616 h 1671616"/>
              <a:gd name="csX8" fmla="*/ 225630 w 1555669"/>
              <a:gd name="csY8" fmla="*/ 1671616 h 1671616"/>
              <a:gd name="csX9" fmla="*/ 225630 w 1555669"/>
              <a:gd name="csY9" fmla="*/ 1668584 h 1671616"/>
              <a:gd name="csX10" fmla="*/ 0 w 1555669"/>
              <a:gd name="csY10" fmla="*/ 1668584 h 16716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555669" h="1671616">
                <a:moveTo>
                  <a:pt x="0" y="0"/>
                </a:moveTo>
                <a:lnTo>
                  <a:pt x="225630" y="0"/>
                </a:lnTo>
                <a:lnTo>
                  <a:pt x="358827" y="0"/>
                </a:lnTo>
                <a:lnTo>
                  <a:pt x="1555669" y="0"/>
                </a:lnTo>
                <a:lnTo>
                  <a:pt x="1555669" y="1396519"/>
                </a:lnTo>
                <a:lnTo>
                  <a:pt x="1550928" y="1448592"/>
                </a:lnTo>
                <a:cubicBezTo>
                  <a:pt x="1529140" y="1566631"/>
                  <a:pt x="1434683" y="1657869"/>
                  <a:pt x="1317754" y="1670196"/>
                </a:cubicBezTo>
                <a:lnTo>
                  <a:pt x="1290658" y="1671616"/>
                </a:lnTo>
                <a:lnTo>
                  <a:pt x="225630" y="1671616"/>
                </a:lnTo>
                <a:lnTo>
                  <a:pt x="225630" y="1668584"/>
                </a:lnTo>
                <a:lnTo>
                  <a:pt x="0" y="1668584"/>
                </a:ln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22277F35-5615-7890-9AF0-DF8D4046CB6F}"/>
              </a:ext>
            </a:extLst>
          </p:cNvPr>
          <p:cNvSpPr/>
          <p:nvPr/>
        </p:nvSpPr>
        <p:spPr>
          <a:xfrm>
            <a:off x="2809472" y="1047750"/>
            <a:ext cx="1555669" cy="1671616"/>
          </a:xfrm>
          <a:custGeom>
            <a:avLst/>
            <a:gdLst>
              <a:gd name="csX0" fmla="*/ 0 w 1555669"/>
              <a:gd name="csY0" fmla="*/ 0 h 1671616"/>
              <a:gd name="csX1" fmla="*/ 225630 w 1555669"/>
              <a:gd name="csY1" fmla="*/ 0 h 1671616"/>
              <a:gd name="csX2" fmla="*/ 358827 w 1555669"/>
              <a:gd name="csY2" fmla="*/ 0 h 1671616"/>
              <a:gd name="csX3" fmla="*/ 1555669 w 1555669"/>
              <a:gd name="csY3" fmla="*/ 0 h 1671616"/>
              <a:gd name="csX4" fmla="*/ 1555669 w 1555669"/>
              <a:gd name="csY4" fmla="*/ 1396519 h 1671616"/>
              <a:gd name="csX5" fmla="*/ 1550928 w 1555669"/>
              <a:gd name="csY5" fmla="*/ 1448592 h 1671616"/>
              <a:gd name="csX6" fmla="*/ 1317754 w 1555669"/>
              <a:gd name="csY6" fmla="*/ 1670196 h 1671616"/>
              <a:gd name="csX7" fmla="*/ 1290658 w 1555669"/>
              <a:gd name="csY7" fmla="*/ 1671616 h 1671616"/>
              <a:gd name="csX8" fmla="*/ 225630 w 1555669"/>
              <a:gd name="csY8" fmla="*/ 1671616 h 1671616"/>
              <a:gd name="csX9" fmla="*/ 225630 w 1555669"/>
              <a:gd name="csY9" fmla="*/ 1668584 h 1671616"/>
              <a:gd name="csX10" fmla="*/ 0 w 1555669"/>
              <a:gd name="csY10" fmla="*/ 1668584 h 16716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555669" h="1671616">
                <a:moveTo>
                  <a:pt x="0" y="0"/>
                </a:moveTo>
                <a:lnTo>
                  <a:pt x="225630" y="0"/>
                </a:lnTo>
                <a:lnTo>
                  <a:pt x="358827" y="0"/>
                </a:lnTo>
                <a:lnTo>
                  <a:pt x="1555669" y="0"/>
                </a:lnTo>
                <a:lnTo>
                  <a:pt x="1555669" y="1396519"/>
                </a:lnTo>
                <a:lnTo>
                  <a:pt x="1550928" y="1448592"/>
                </a:lnTo>
                <a:cubicBezTo>
                  <a:pt x="1529140" y="1566631"/>
                  <a:pt x="1434683" y="1657869"/>
                  <a:pt x="1317754" y="1670196"/>
                </a:cubicBezTo>
                <a:lnTo>
                  <a:pt x="1290658" y="1671616"/>
                </a:lnTo>
                <a:lnTo>
                  <a:pt x="225630" y="1671616"/>
                </a:lnTo>
                <a:lnTo>
                  <a:pt x="225630" y="1668584"/>
                </a:lnTo>
                <a:lnTo>
                  <a:pt x="0" y="1668584"/>
                </a:ln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1" name="Picture Placeholder 30">
            <a:extLst>
              <a:ext uri="{FF2B5EF4-FFF2-40B4-BE49-F238E27FC236}">
                <a16:creationId xmlns:a16="http://schemas.microsoft.com/office/drawing/2014/main" id="{E73F2F8F-3C21-C5E2-0A0D-E7B1410985DD}"/>
              </a:ext>
            </a:extLst>
          </p:cNvPr>
          <p:cNvPicPr>
            <a:picLocks noGrp="1" noChangeAspect="1"/>
          </p:cNvPicPr>
          <p:nvPr>
            <p:ph type="pic" sz="quarter" idx="26"/>
          </p:nvPr>
        </p:nvPicPr>
        <p:blipFill>
          <a:blip r:embed="rId2" cstate="screen">
            <a:extLst>
              <a:ext uri="{28A0092B-C50C-407E-A947-70E740481C1C}">
                <a14:useLocalDpi xmlns:a14="http://schemas.microsoft.com/office/drawing/2010/main"/>
              </a:ext>
            </a:extLst>
          </a:blip>
          <a:srcRect/>
          <a:stretch>
            <a:fillRect/>
          </a:stretch>
        </p:blipFill>
        <p:spPr>
          <a:xfrm>
            <a:off x="0" y="3115275"/>
            <a:ext cx="9144000" cy="1717431"/>
          </a:xfrm>
        </p:spPr>
      </p:pic>
      <p:sp>
        <p:nvSpPr>
          <p:cNvPr id="2" name="Title 1">
            <a:extLst>
              <a:ext uri="{FF2B5EF4-FFF2-40B4-BE49-F238E27FC236}">
                <a16:creationId xmlns:a16="http://schemas.microsoft.com/office/drawing/2014/main" id="{C163ADD0-43F2-F37E-6FC0-16015DB68871}"/>
              </a:ext>
            </a:extLst>
          </p:cNvPr>
          <p:cNvSpPr>
            <a:spLocks noGrp="1"/>
          </p:cNvSpPr>
          <p:nvPr>
            <p:ph type="title"/>
          </p:nvPr>
        </p:nvSpPr>
        <p:spPr>
          <a:xfrm>
            <a:off x="628650" y="373706"/>
            <a:ext cx="7886700" cy="480131"/>
          </a:xfrm>
        </p:spPr>
        <p:txBody>
          <a:bodyPr>
            <a:noAutofit/>
          </a:bodyPr>
          <a:lstStyle/>
          <a:p>
            <a:pPr algn="ctr"/>
            <a:r>
              <a:rPr lang="en-US" sz="2800" b="1" dirty="0">
                <a:solidFill>
                  <a:schemeClr val="accent2"/>
                </a:solidFill>
                <a:latin typeface="+mn-lt"/>
              </a:rPr>
              <a:t>UNDERSTANDING YOUR RISK</a:t>
            </a:r>
          </a:p>
        </p:txBody>
      </p:sp>
      <p:sp>
        <p:nvSpPr>
          <p:cNvPr id="10" name="Oval 9">
            <a:extLst>
              <a:ext uri="{FF2B5EF4-FFF2-40B4-BE49-F238E27FC236}">
                <a16:creationId xmlns:a16="http://schemas.microsoft.com/office/drawing/2014/main" id="{FE55A8F2-458A-B41B-F04D-853C09EE0A79}"/>
              </a:ext>
            </a:extLst>
          </p:cNvPr>
          <p:cNvSpPr/>
          <p:nvPr/>
        </p:nvSpPr>
        <p:spPr>
          <a:xfrm>
            <a:off x="3251485" y="1214308"/>
            <a:ext cx="671642" cy="67164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7B432DE-0079-5AF8-B72F-963E04FF609D}"/>
              </a:ext>
            </a:extLst>
          </p:cNvPr>
          <p:cNvSpPr/>
          <p:nvPr/>
        </p:nvSpPr>
        <p:spPr>
          <a:xfrm>
            <a:off x="5058544" y="1214308"/>
            <a:ext cx="671642" cy="67164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59014E5-A017-F9AC-0188-4CF163C4F2EB}"/>
              </a:ext>
            </a:extLst>
          </p:cNvPr>
          <p:cNvSpPr/>
          <p:nvPr/>
        </p:nvSpPr>
        <p:spPr>
          <a:xfrm>
            <a:off x="6887344" y="1214308"/>
            <a:ext cx="671642" cy="67164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3BC56B7-1D4E-9646-A5E6-7FC82079EA1C}"/>
              </a:ext>
            </a:extLst>
          </p:cNvPr>
          <p:cNvSpPr txBox="1"/>
          <p:nvPr/>
        </p:nvSpPr>
        <p:spPr>
          <a:xfrm>
            <a:off x="3165936" y="1279606"/>
            <a:ext cx="842740" cy="523220"/>
          </a:xfrm>
          <a:prstGeom prst="rect">
            <a:avLst/>
          </a:prstGeom>
          <a:noFill/>
        </p:spPr>
        <p:txBody>
          <a:bodyPr wrap="square" rtlCol="0">
            <a:spAutoFit/>
          </a:bodyPr>
          <a:lstStyle/>
          <a:p>
            <a:pPr algn="ctr"/>
            <a:r>
              <a:rPr lang="en-US" sz="2800" b="1" spc="225" dirty="0">
                <a:solidFill>
                  <a:schemeClr val="accent1"/>
                </a:solidFill>
                <a:latin typeface="Calibri" panose="020F0502020204030204" pitchFamily="34" charset="0"/>
                <a:ea typeface="Oswald" charset="0"/>
                <a:cs typeface="Calibri" panose="020F0502020204030204" pitchFamily="34" charset="0"/>
              </a:rPr>
              <a:t>2</a:t>
            </a:r>
          </a:p>
        </p:txBody>
      </p:sp>
      <p:sp>
        <p:nvSpPr>
          <p:cNvPr id="16" name="TextBox 15">
            <a:extLst>
              <a:ext uri="{FF2B5EF4-FFF2-40B4-BE49-F238E27FC236}">
                <a16:creationId xmlns:a16="http://schemas.microsoft.com/office/drawing/2014/main" id="{84BDF51E-E9BF-1D9F-7F40-FED18CEF7FAB}"/>
              </a:ext>
            </a:extLst>
          </p:cNvPr>
          <p:cNvSpPr txBox="1"/>
          <p:nvPr/>
        </p:nvSpPr>
        <p:spPr>
          <a:xfrm>
            <a:off x="4972995" y="1279606"/>
            <a:ext cx="842740" cy="523220"/>
          </a:xfrm>
          <a:prstGeom prst="rect">
            <a:avLst/>
          </a:prstGeom>
          <a:noFill/>
        </p:spPr>
        <p:txBody>
          <a:bodyPr wrap="square" rtlCol="0">
            <a:spAutoFit/>
          </a:bodyPr>
          <a:lstStyle/>
          <a:p>
            <a:pPr algn="ctr"/>
            <a:r>
              <a:rPr lang="en-US" sz="2800" b="1" spc="225" dirty="0">
                <a:solidFill>
                  <a:schemeClr val="accent1"/>
                </a:solidFill>
                <a:latin typeface="Calibri" panose="020F0502020204030204" pitchFamily="34" charset="0"/>
                <a:ea typeface="Oswald" charset="0"/>
                <a:cs typeface="Calibri" panose="020F0502020204030204" pitchFamily="34" charset="0"/>
              </a:rPr>
              <a:t>3</a:t>
            </a:r>
          </a:p>
        </p:txBody>
      </p:sp>
      <p:sp>
        <p:nvSpPr>
          <p:cNvPr id="17" name="TextBox 16">
            <a:extLst>
              <a:ext uri="{FF2B5EF4-FFF2-40B4-BE49-F238E27FC236}">
                <a16:creationId xmlns:a16="http://schemas.microsoft.com/office/drawing/2014/main" id="{F1B715AF-6CF3-7C65-407B-81F0FE17B6DB}"/>
              </a:ext>
            </a:extLst>
          </p:cNvPr>
          <p:cNvSpPr txBox="1"/>
          <p:nvPr/>
        </p:nvSpPr>
        <p:spPr>
          <a:xfrm>
            <a:off x="6801795" y="1279606"/>
            <a:ext cx="842740" cy="523220"/>
          </a:xfrm>
          <a:prstGeom prst="rect">
            <a:avLst/>
          </a:prstGeom>
          <a:noFill/>
        </p:spPr>
        <p:txBody>
          <a:bodyPr wrap="square" rtlCol="0">
            <a:spAutoFit/>
          </a:bodyPr>
          <a:lstStyle/>
          <a:p>
            <a:pPr algn="ctr"/>
            <a:r>
              <a:rPr lang="en-US" sz="2800" b="1" spc="225" dirty="0">
                <a:solidFill>
                  <a:schemeClr val="accent1"/>
                </a:solidFill>
                <a:latin typeface="Calibri" panose="020F0502020204030204" pitchFamily="34" charset="0"/>
                <a:ea typeface="Oswald" charset="0"/>
                <a:cs typeface="Calibri" panose="020F0502020204030204" pitchFamily="34" charset="0"/>
              </a:rPr>
              <a:t>4</a:t>
            </a:r>
          </a:p>
        </p:txBody>
      </p:sp>
      <p:sp>
        <p:nvSpPr>
          <p:cNvPr id="22" name="TextBox 21">
            <a:extLst>
              <a:ext uri="{FF2B5EF4-FFF2-40B4-BE49-F238E27FC236}">
                <a16:creationId xmlns:a16="http://schemas.microsoft.com/office/drawing/2014/main" id="{80EBC434-658A-D7DF-3A2F-BDEB78EEB244}"/>
              </a:ext>
            </a:extLst>
          </p:cNvPr>
          <p:cNvSpPr txBox="1"/>
          <p:nvPr/>
        </p:nvSpPr>
        <p:spPr>
          <a:xfrm>
            <a:off x="2811039" y="2055719"/>
            <a:ext cx="1552533" cy="461665"/>
          </a:xfrm>
          <a:prstGeom prst="rect">
            <a:avLst/>
          </a:prstGeom>
          <a:noFill/>
        </p:spPr>
        <p:txBody>
          <a:bodyPr wrap="square" rtlCol="0">
            <a:spAutoFit/>
          </a:bodyPr>
          <a:lstStyle/>
          <a:p>
            <a:pPr algn="ctr"/>
            <a:r>
              <a:rPr lang="en-US" sz="1200" b="1" spc="230" dirty="0">
                <a:solidFill>
                  <a:schemeClr val="accent2"/>
                </a:solidFill>
                <a:latin typeface="Calibri" panose="020F0502020204030204" pitchFamily="34" charset="0"/>
                <a:ea typeface="Oswald" charset="0"/>
                <a:cs typeface="Calibri" panose="020F0502020204030204" pitchFamily="34" charset="0"/>
              </a:rPr>
              <a:t>HOW MANY DO YOU HAVE?</a:t>
            </a:r>
          </a:p>
        </p:txBody>
      </p:sp>
      <p:sp>
        <p:nvSpPr>
          <p:cNvPr id="23" name="TextBox 22">
            <a:extLst>
              <a:ext uri="{FF2B5EF4-FFF2-40B4-BE49-F238E27FC236}">
                <a16:creationId xmlns:a16="http://schemas.microsoft.com/office/drawing/2014/main" id="{1B10F3F8-FD71-F11C-A9E1-D44629853244}"/>
              </a:ext>
            </a:extLst>
          </p:cNvPr>
          <p:cNvSpPr txBox="1"/>
          <p:nvPr/>
        </p:nvSpPr>
        <p:spPr>
          <a:xfrm>
            <a:off x="4614962" y="1984786"/>
            <a:ext cx="1557238" cy="646331"/>
          </a:xfrm>
          <a:prstGeom prst="rect">
            <a:avLst/>
          </a:prstGeom>
          <a:noFill/>
        </p:spPr>
        <p:txBody>
          <a:bodyPr wrap="square" rtlCol="0">
            <a:spAutoFit/>
          </a:bodyPr>
          <a:lstStyle/>
          <a:p>
            <a:pPr algn="ctr"/>
            <a:r>
              <a:rPr lang="en-US" sz="1200" b="1" spc="230" dirty="0">
                <a:solidFill>
                  <a:schemeClr val="accent2"/>
                </a:solidFill>
                <a:latin typeface="Calibri" panose="020F0502020204030204" pitchFamily="34" charset="0"/>
                <a:ea typeface="Oswald" charset="0"/>
                <a:cs typeface="Calibri" panose="020F0502020204030204" pitchFamily="34" charset="0"/>
              </a:rPr>
              <a:t>HOW MANY TEMPLATES ARE USED?</a:t>
            </a:r>
          </a:p>
        </p:txBody>
      </p:sp>
      <p:sp>
        <p:nvSpPr>
          <p:cNvPr id="24" name="TextBox 23">
            <a:extLst>
              <a:ext uri="{FF2B5EF4-FFF2-40B4-BE49-F238E27FC236}">
                <a16:creationId xmlns:a16="http://schemas.microsoft.com/office/drawing/2014/main" id="{ED96BB0D-08F6-4E99-87FA-A6131F555581}"/>
              </a:ext>
            </a:extLst>
          </p:cNvPr>
          <p:cNvSpPr txBox="1"/>
          <p:nvPr/>
        </p:nvSpPr>
        <p:spPr>
          <a:xfrm>
            <a:off x="6528003" y="2055719"/>
            <a:ext cx="1433197" cy="461665"/>
          </a:xfrm>
          <a:prstGeom prst="rect">
            <a:avLst/>
          </a:prstGeom>
          <a:noFill/>
        </p:spPr>
        <p:txBody>
          <a:bodyPr wrap="square" rtlCol="0">
            <a:spAutoFit/>
          </a:bodyPr>
          <a:lstStyle/>
          <a:p>
            <a:pPr algn="ctr"/>
            <a:r>
              <a:rPr lang="en-US" sz="1200" b="1" spc="230" dirty="0">
                <a:solidFill>
                  <a:schemeClr val="accent2"/>
                </a:solidFill>
                <a:latin typeface="Calibri" panose="020F0502020204030204" pitchFamily="34" charset="0"/>
                <a:ea typeface="Oswald" charset="0"/>
                <a:cs typeface="Calibri" panose="020F0502020204030204" pitchFamily="34" charset="0"/>
              </a:rPr>
              <a:t>OTHER WORKFLOWS?</a:t>
            </a:r>
          </a:p>
        </p:txBody>
      </p:sp>
      <p:sp>
        <p:nvSpPr>
          <p:cNvPr id="33" name="Freeform 32">
            <a:extLst>
              <a:ext uri="{FF2B5EF4-FFF2-40B4-BE49-F238E27FC236}">
                <a16:creationId xmlns:a16="http://schemas.microsoft.com/office/drawing/2014/main" id="{6D4754C2-B64C-D249-9895-9121ECC76449}"/>
              </a:ext>
            </a:extLst>
          </p:cNvPr>
          <p:cNvSpPr/>
          <p:nvPr/>
        </p:nvSpPr>
        <p:spPr>
          <a:xfrm>
            <a:off x="971506" y="1047750"/>
            <a:ext cx="1555669" cy="1671616"/>
          </a:xfrm>
          <a:custGeom>
            <a:avLst/>
            <a:gdLst>
              <a:gd name="csX0" fmla="*/ 0 w 1555669"/>
              <a:gd name="csY0" fmla="*/ 0 h 1671616"/>
              <a:gd name="csX1" fmla="*/ 225630 w 1555669"/>
              <a:gd name="csY1" fmla="*/ 0 h 1671616"/>
              <a:gd name="csX2" fmla="*/ 358827 w 1555669"/>
              <a:gd name="csY2" fmla="*/ 0 h 1671616"/>
              <a:gd name="csX3" fmla="*/ 1555669 w 1555669"/>
              <a:gd name="csY3" fmla="*/ 0 h 1671616"/>
              <a:gd name="csX4" fmla="*/ 1555669 w 1555669"/>
              <a:gd name="csY4" fmla="*/ 1396519 h 1671616"/>
              <a:gd name="csX5" fmla="*/ 1550928 w 1555669"/>
              <a:gd name="csY5" fmla="*/ 1448592 h 1671616"/>
              <a:gd name="csX6" fmla="*/ 1317754 w 1555669"/>
              <a:gd name="csY6" fmla="*/ 1670196 h 1671616"/>
              <a:gd name="csX7" fmla="*/ 1290658 w 1555669"/>
              <a:gd name="csY7" fmla="*/ 1671616 h 1671616"/>
              <a:gd name="csX8" fmla="*/ 225630 w 1555669"/>
              <a:gd name="csY8" fmla="*/ 1671616 h 1671616"/>
              <a:gd name="csX9" fmla="*/ 225630 w 1555669"/>
              <a:gd name="csY9" fmla="*/ 1668584 h 1671616"/>
              <a:gd name="csX10" fmla="*/ 0 w 1555669"/>
              <a:gd name="csY10" fmla="*/ 1668584 h 16716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555669" h="1671616">
                <a:moveTo>
                  <a:pt x="0" y="0"/>
                </a:moveTo>
                <a:lnTo>
                  <a:pt x="225630" y="0"/>
                </a:lnTo>
                <a:lnTo>
                  <a:pt x="358827" y="0"/>
                </a:lnTo>
                <a:lnTo>
                  <a:pt x="1555669" y="0"/>
                </a:lnTo>
                <a:lnTo>
                  <a:pt x="1555669" y="1396519"/>
                </a:lnTo>
                <a:lnTo>
                  <a:pt x="1550928" y="1448592"/>
                </a:lnTo>
                <a:cubicBezTo>
                  <a:pt x="1529140" y="1566631"/>
                  <a:pt x="1434683" y="1657869"/>
                  <a:pt x="1317754" y="1670196"/>
                </a:cubicBezTo>
                <a:lnTo>
                  <a:pt x="1290658" y="1671616"/>
                </a:lnTo>
                <a:lnTo>
                  <a:pt x="225630" y="1671616"/>
                </a:lnTo>
                <a:lnTo>
                  <a:pt x="225630" y="1668584"/>
                </a:lnTo>
                <a:lnTo>
                  <a:pt x="0" y="1668584"/>
                </a:ln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Oval 8">
            <a:extLst>
              <a:ext uri="{FF2B5EF4-FFF2-40B4-BE49-F238E27FC236}">
                <a16:creationId xmlns:a16="http://schemas.microsoft.com/office/drawing/2014/main" id="{7EAC97C6-9C1C-807B-CD7A-8CBC84AC8414}"/>
              </a:ext>
            </a:extLst>
          </p:cNvPr>
          <p:cNvSpPr/>
          <p:nvPr/>
        </p:nvSpPr>
        <p:spPr>
          <a:xfrm>
            <a:off x="1383054" y="1214308"/>
            <a:ext cx="671642" cy="62860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E3F6FDF-EAA3-E96E-D841-3B233AF40041}"/>
              </a:ext>
            </a:extLst>
          </p:cNvPr>
          <p:cNvSpPr txBox="1"/>
          <p:nvPr/>
        </p:nvSpPr>
        <p:spPr>
          <a:xfrm>
            <a:off x="1297505" y="1279606"/>
            <a:ext cx="842740" cy="523220"/>
          </a:xfrm>
          <a:prstGeom prst="rect">
            <a:avLst/>
          </a:prstGeom>
          <a:noFill/>
        </p:spPr>
        <p:txBody>
          <a:bodyPr wrap="square" rtlCol="0">
            <a:spAutoFit/>
          </a:bodyPr>
          <a:lstStyle/>
          <a:p>
            <a:pPr algn="ctr"/>
            <a:r>
              <a:rPr lang="en-US" sz="2800" b="1" spc="225" dirty="0">
                <a:solidFill>
                  <a:schemeClr val="accent1"/>
                </a:solidFill>
                <a:latin typeface="Calibri" panose="020F0502020204030204" pitchFamily="34" charset="0"/>
                <a:ea typeface="Oswald" charset="0"/>
                <a:cs typeface="Calibri" panose="020F0502020204030204" pitchFamily="34" charset="0"/>
              </a:rPr>
              <a:t>1</a:t>
            </a:r>
          </a:p>
        </p:txBody>
      </p:sp>
      <p:sp>
        <p:nvSpPr>
          <p:cNvPr id="19" name="TextBox 18">
            <a:extLst>
              <a:ext uri="{FF2B5EF4-FFF2-40B4-BE49-F238E27FC236}">
                <a16:creationId xmlns:a16="http://schemas.microsoft.com/office/drawing/2014/main" id="{7B492E5B-CA30-3259-8CD3-A9D653449119}"/>
              </a:ext>
            </a:extLst>
          </p:cNvPr>
          <p:cNvSpPr txBox="1"/>
          <p:nvPr/>
        </p:nvSpPr>
        <p:spPr>
          <a:xfrm>
            <a:off x="1106015" y="1963386"/>
            <a:ext cx="1286649" cy="646331"/>
          </a:xfrm>
          <a:prstGeom prst="rect">
            <a:avLst/>
          </a:prstGeom>
          <a:noFill/>
        </p:spPr>
        <p:txBody>
          <a:bodyPr wrap="square" rtlCol="0">
            <a:spAutoFit/>
          </a:bodyPr>
          <a:lstStyle/>
          <a:p>
            <a:pPr algn="ctr"/>
            <a:r>
              <a:rPr lang="en-US" sz="1200" b="1" spc="230" dirty="0">
                <a:solidFill>
                  <a:schemeClr val="accent2"/>
                </a:solidFill>
                <a:latin typeface="Calibri" panose="020F0502020204030204" pitchFamily="34" charset="0"/>
                <a:ea typeface="Oswald" charset="0"/>
                <a:cs typeface="Calibri" panose="020F0502020204030204" pitchFamily="34" charset="0"/>
              </a:rPr>
              <a:t>WHO ARE YOUR THIRD PARTIES? </a:t>
            </a:r>
          </a:p>
        </p:txBody>
      </p:sp>
    </p:spTree>
    <p:extLst>
      <p:ext uri="{BB962C8B-B14F-4D97-AF65-F5344CB8AC3E}">
        <p14:creationId xmlns:p14="http://schemas.microsoft.com/office/powerpoint/2010/main" val="559957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Freeform 134">
            <a:extLst>
              <a:ext uri="{FF2B5EF4-FFF2-40B4-BE49-F238E27FC236}">
                <a16:creationId xmlns:a16="http://schemas.microsoft.com/office/drawing/2014/main" id="{F85881B0-5152-8736-02CA-A4031AD1175D}"/>
              </a:ext>
            </a:extLst>
          </p:cNvPr>
          <p:cNvSpPr/>
          <p:nvPr/>
        </p:nvSpPr>
        <p:spPr>
          <a:xfrm>
            <a:off x="542129" y="3392096"/>
            <a:ext cx="2166292" cy="1318269"/>
          </a:xfrm>
          <a:custGeom>
            <a:avLst/>
            <a:gdLst>
              <a:gd name="csX0" fmla="*/ 610623 w 2166292"/>
              <a:gd name="csY0" fmla="*/ 0 h 1318269"/>
              <a:gd name="csX1" fmla="*/ 2166292 w 2166292"/>
              <a:gd name="csY1" fmla="*/ 0 h 1318269"/>
              <a:gd name="csX2" fmla="*/ 2166292 w 2166292"/>
              <a:gd name="csY2" fmla="*/ 1043172 h 1318269"/>
              <a:gd name="csX3" fmla="*/ 2161551 w 2166292"/>
              <a:gd name="csY3" fmla="*/ 1095245 h 1318269"/>
              <a:gd name="csX4" fmla="*/ 1928377 w 2166292"/>
              <a:gd name="csY4" fmla="*/ 1316849 h 1318269"/>
              <a:gd name="csX5" fmla="*/ 1901281 w 2166292"/>
              <a:gd name="csY5" fmla="*/ 1318269 h 1318269"/>
              <a:gd name="csX6" fmla="*/ 914400 w 2166292"/>
              <a:gd name="csY6" fmla="*/ 1318269 h 1318269"/>
              <a:gd name="csX7" fmla="*/ 836253 w 2166292"/>
              <a:gd name="csY7" fmla="*/ 1318269 h 1318269"/>
              <a:gd name="csX8" fmla="*/ 0 w 2166292"/>
              <a:gd name="csY8" fmla="*/ 1318269 h 1318269"/>
              <a:gd name="csX9" fmla="*/ 0 w 2166292"/>
              <a:gd name="csY9" fmla="*/ 741 h 1318269"/>
              <a:gd name="csX10" fmla="*/ 610623 w 2166292"/>
              <a:gd name="csY10" fmla="*/ 741 h 13182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166292" h="1318269">
                <a:moveTo>
                  <a:pt x="610623" y="0"/>
                </a:moveTo>
                <a:lnTo>
                  <a:pt x="2166292" y="0"/>
                </a:lnTo>
                <a:lnTo>
                  <a:pt x="2166292" y="1043172"/>
                </a:lnTo>
                <a:lnTo>
                  <a:pt x="2161551" y="1095245"/>
                </a:lnTo>
                <a:cubicBezTo>
                  <a:pt x="2139763" y="1213284"/>
                  <a:pt x="2045306" y="1304522"/>
                  <a:pt x="1928377" y="1316849"/>
                </a:cubicBezTo>
                <a:lnTo>
                  <a:pt x="1901281" y="1318269"/>
                </a:lnTo>
                <a:lnTo>
                  <a:pt x="914400" y="1318269"/>
                </a:lnTo>
                <a:lnTo>
                  <a:pt x="836253" y="1318269"/>
                </a:lnTo>
                <a:lnTo>
                  <a:pt x="0" y="1318269"/>
                </a:lnTo>
                <a:lnTo>
                  <a:pt x="0" y="741"/>
                </a:lnTo>
                <a:lnTo>
                  <a:pt x="610623" y="741"/>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0" name="Freeform 129">
            <a:extLst>
              <a:ext uri="{FF2B5EF4-FFF2-40B4-BE49-F238E27FC236}">
                <a16:creationId xmlns:a16="http://schemas.microsoft.com/office/drawing/2014/main" id="{D862248A-3E9A-7F88-9895-B6077AC5E224}"/>
              </a:ext>
            </a:extLst>
          </p:cNvPr>
          <p:cNvSpPr/>
          <p:nvPr/>
        </p:nvSpPr>
        <p:spPr>
          <a:xfrm>
            <a:off x="3372610" y="438150"/>
            <a:ext cx="2166292" cy="1318269"/>
          </a:xfrm>
          <a:custGeom>
            <a:avLst/>
            <a:gdLst>
              <a:gd name="csX0" fmla="*/ 610623 w 2166292"/>
              <a:gd name="csY0" fmla="*/ 0 h 1318269"/>
              <a:gd name="csX1" fmla="*/ 2166292 w 2166292"/>
              <a:gd name="csY1" fmla="*/ 0 h 1318269"/>
              <a:gd name="csX2" fmla="*/ 2166292 w 2166292"/>
              <a:gd name="csY2" fmla="*/ 1043172 h 1318269"/>
              <a:gd name="csX3" fmla="*/ 2161551 w 2166292"/>
              <a:gd name="csY3" fmla="*/ 1095245 h 1318269"/>
              <a:gd name="csX4" fmla="*/ 1928377 w 2166292"/>
              <a:gd name="csY4" fmla="*/ 1316849 h 1318269"/>
              <a:gd name="csX5" fmla="*/ 1901281 w 2166292"/>
              <a:gd name="csY5" fmla="*/ 1318269 h 1318269"/>
              <a:gd name="csX6" fmla="*/ 914400 w 2166292"/>
              <a:gd name="csY6" fmla="*/ 1318269 h 1318269"/>
              <a:gd name="csX7" fmla="*/ 836253 w 2166292"/>
              <a:gd name="csY7" fmla="*/ 1318269 h 1318269"/>
              <a:gd name="csX8" fmla="*/ 0 w 2166292"/>
              <a:gd name="csY8" fmla="*/ 1318269 h 1318269"/>
              <a:gd name="csX9" fmla="*/ 0 w 2166292"/>
              <a:gd name="csY9" fmla="*/ 741 h 1318269"/>
              <a:gd name="csX10" fmla="*/ 610623 w 2166292"/>
              <a:gd name="csY10" fmla="*/ 741 h 13182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166292" h="1318269">
                <a:moveTo>
                  <a:pt x="610623" y="0"/>
                </a:moveTo>
                <a:lnTo>
                  <a:pt x="2166292" y="0"/>
                </a:lnTo>
                <a:lnTo>
                  <a:pt x="2166292" y="1043172"/>
                </a:lnTo>
                <a:lnTo>
                  <a:pt x="2161551" y="1095245"/>
                </a:lnTo>
                <a:cubicBezTo>
                  <a:pt x="2139763" y="1213284"/>
                  <a:pt x="2045306" y="1304522"/>
                  <a:pt x="1928377" y="1316849"/>
                </a:cubicBezTo>
                <a:lnTo>
                  <a:pt x="1901281" y="1318269"/>
                </a:lnTo>
                <a:lnTo>
                  <a:pt x="914400" y="1318269"/>
                </a:lnTo>
                <a:lnTo>
                  <a:pt x="836253" y="1318269"/>
                </a:lnTo>
                <a:lnTo>
                  <a:pt x="0" y="1318269"/>
                </a:lnTo>
                <a:lnTo>
                  <a:pt x="0" y="741"/>
                </a:lnTo>
                <a:lnTo>
                  <a:pt x="610623" y="741"/>
                </a:ln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6" name="Freeform 135">
            <a:extLst>
              <a:ext uri="{FF2B5EF4-FFF2-40B4-BE49-F238E27FC236}">
                <a16:creationId xmlns:a16="http://schemas.microsoft.com/office/drawing/2014/main" id="{87AC0BE9-D6C2-A093-70CD-A0FC16628926}"/>
              </a:ext>
            </a:extLst>
          </p:cNvPr>
          <p:cNvSpPr/>
          <p:nvPr/>
        </p:nvSpPr>
        <p:spPr>
          <a:xfrm>
            <a:off x="3372610" y="3392095"/>
            <a:ext cx="2166292" cy="1318269"/>
          </a:xfrm>
          <a:custGeom>
            <a:avLst/>
            <a:gdLst>
              <a:gd name="csX0" fmla="*/ 610623 w 2166292"/>
              <a:gd name="csY0" fmla="*/ 0 h 1318269"/>
              <a:gd name="csX1" fmla="*/ 2166292 w 2166292"/>
              <a:gd name="csY1" fmla="*/ 0 h 1318269"/>
              <a:gd name="csX2" fmla="*/ 2166292 w 2166292"/>
              <a:gd name="csY2" fmla="*/ 1043172 h 1318269"/>
              <a:gd name="csX3" fmla="*/ 2161551 w 2166292"/>
              <a:gd name="csY3" fmla="*/ 1095245 h 1318269"/>
              <a:gd name="csX4" fmla="*/ 1928377 w 2166292"/>
              <a:gd name="csY4" fmla="*/ 1316849 h 1318269"/>
              <a:gd name="csX5" fmla="*/ 1901281 w 2166292"/>
              <a:gd name="csY5" fmla="*/ 1318269 h 1318269"/>
              <a:gd name="csX6" fmla="*/ 914400 w 2166292"/>
              <a:gd name="csY6" fmla="*/ 1318269 h 1318269"/>
              <a:gd name="csX7" fmla="*/ 836253 w 2166292"/>
              <a:gd name="csY7" fmla="*/ 1318269 h 1318269"/>
              <a:gd name="csX8" fmla="*/ 0 w 2166292"/>
              <a:gd name="csY8" fmla="*/ 1318269 h 1318269"/>
              <a:gd name="csX9" fmla="*/ 0 w 2166292"/>
              <a:gd name="csY9" fmla="*/ 741 h 1318269"/>
              <a:gd name="csX10" fmla="*/ 610623 w 2166292"/>
              <a:gd name="csY10" fmla="*/ 741 h 13182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166292" h="1318269">
                <a:moveTo>
                  <a:pt x="610623" y="0"/>
                </a:moveTo>
                <a:lnTo>
                  <a:pt x="2166292" y="0"/>
                </a:lnTo>
                <a:lnTo>
                  <a:pt x="2166292" y="1043172"/>
                </a:lnTo>
                <a:lnTo>
                  <a:pt x="2161551" y="1095245"/>
                </a:lnTo>
                <a:cubicBezTo>
                  <a:pt x="2139763" y="1213284"/>
                  <a:pt x="2045306" y="1304522"/>
                  <a:pt x="1928377" y="1316849"/>
                </a:cubicBezTo>
                <a:lnTo>
                  <a:pt x="1901281" y="1318269"/>
                </a:lnTo>
                <a:lnTo>
                  <a:pt x="914400" y="1318269"/>
                </a:lnTo>
                <a:lnTo>
                  <a:pt x="836253" y="1318269"/>
                </a:lnTo>
                <a:lnTo>
                  <a:pt x="0" y="1318269"/>
                </a:lnTo>
                <a:lnTo>
                  <a:pt x="0" y="741"/>
                </a:lnTo>
                <a:lnTo>
                  <a:pt x="610623" y="741"/>
                </a:ln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7" name="Freeform 136">
            <a:extLst>
              <a:ext uri="{FF2B5EF4-FFF2-40B4-BE49-F238E27FC236}">
                <a16:creationId xmlns:a16="http://schemas.microsoft.com/office/drawing/2014/main" id="{DC45ADFD-042A-E079-EB1D-B8C223E2B266}"/>
              </a:ext>
            </a:extLst>
          </p:cNvPr>
          <p:cNvSpPr/>
          <p:nvPr/>
        </p:nvSpPr>
        <p:spPr>
          <a:xfrm>
            <a:off x="6155997" y="3398738"/>
            <a:ext cx="2166292" cy="1318269"/>
          </a:xfrm>
          <a:custGeom>
            <a:avLst/>
            <a:gdLst>
              <a:gd name="csX0" fmla="*/ 610623 w 2166292"/>
              <a:gd name="csY0" fmla="*/ 0 h 1318269"/>
              <a:gd name="csX1" fmla="*/ 2166292 w 2166292"/>
              <a:gd name="csY1" fmla="*/ 0 h 1318269"/>
              <a:gd name="csX2" fmla="*/ 2166292 w 2166292"/>
              <a:gd name="csY2" fmla="*/ 1043172 h 1318269"/>
              <a:gd name="csX3" fmla="*/ 2161551 w 2166292"/>
              <a:gd name="csY3" fmla="*/ 1095245 h 1318269"/>
              <a:gd name="csX4" fmla="*/ 1928377 w 2166292"/>
              <a:gd name="csY4" fmla="*/ 1316849 h 1318269"/>
              <a:gd name="csX5" fmla="*/ 1901281 w 2166292"/>
              <a:gd name="csY5" fmla="*/ 1318269 h 1318269"/>
              <a:gd name="csX6" fmla="*/ 914400 w 2166292"/>
              <a:gd name="csY6" fmla="*/ 1318269 h 1318269"/>
              <a:gd name="csX7" fmla="*/ 836253 w 2166292"/>
              <a:gd name="csY7" fmla="*/ 1318269 h 1318269"/>
              <a:gd name="csX8" fmla="*/ 0 w 2166292"/>
              <a:gd name="csY8" fmla="*/ 1318269 h 1318269"/>
              <a:gd name="csX9" fmla="*/ 0 w 2166292"/>
              <a:gd name="csY9" fmla="*/ 741 h 1318269"/>
              <a:gd name="csX10" fmla="*/ 610623 w 2166292"/>
              <a:gd name="csY10" fmla="*/ 741 h 13182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166292" h="1318269">
                <a:moveTo>
                  <a:pt x="610623" y="0"/>
                </a:moveTo>
                <a:lnTo>
                  <a:pt x="2166292" y="0"/>
                </a:lnTo>
                <a:lnTo>
                  <a:pt x="2166292" y="1043172"/>
                </a:lnTo>
                <a:lnTo>
                  <a:pt x="2161551" y="1095245"/>
                </a:lnTo>
                <a:cubicBezTo>
                  <a:pt x="2139763" y="1213284"/>
                  <a:pt x="2045306" y="1304522"/>
                  <a:pt x="1928377" y="1316849"/>
                </a:cubicBezTo>
                <a:lnTo>
                  <a:pt x="1901281" y="1318269"/>
                </a:lnTo>
                <a:lnTo>
                  <a:pt x="914400" y="1318269"/>
                </a:lnTo>
                <a:lnTo>
                  <a:pt x="836253" y="1318269"/>
                </a:lnTo>
                <a:lnTo>
                  <a:pt x="0" y="1318269"/>
                </a:lnTo>
                <a:lnTo>
                  <a:pt x="0" y="741"/>
                </a:lnTo>
                <a:lnTo>
                  <a:pt x="610623" y="741"/>
                </a:ln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2" name="Freeform 131">
            <a:extLst>
              <a:ext uri="{FF2B5EF4-FFF2-40B4-BE49-F238E27FC236}">
                <a16:creationId xmlns:a16="http://schemas.microsoft.com/office/drawing/2014/main" id="{4E60DE9B-8F96-2E8E-0BE5-F97FC88EC443}"/>
              </a:ext>
            </a:extLst>
          </p:cNvPr>
          <p:cNvSpPr/>
          <p:nvPr/>
        </p:nvSpPr>
        <p:spPr>
          <a:xfrm>
            <a:off x="533400" y="1914886"/>
            <a:ext cx="2166292" cy="1318269"/>
          </a:xfrm>
          <a:custGeom>
            <a:avLst/>
            <a:gdLst>
              <a:gd name="csX0" fmla="*/ 610623 w 2166292"/>
              <a:gd name="csY0" fmla="*/ 0 h 1318269"/>
              <a:gd name="csX1" fmla="*/ 2166292 w 2166292"/>
              <a:gd name="csY1" fmla="*/ 0 h 1318269"/>
              <a:gd name="csX2" fmla="*/ 2166292 w 2166292"/>
              <a:gd name="csY2" fmla="*/ 1043172 h 1318269"/>
              <a:gd name="csX3" fmla="*/ 2161551 w 2166292"/>
              <a:gd name="csY3" fmla="*/ 1095245 h 1318269"/>
              <a:gd name="csX4" fmla="*/ 1928377 w 2166292"/>
              <a:gd name="csY4" fmla="*/ 1316849 h 1318269"/>
              <a:gd name="csX5" fmla="*/ 1901281 w 2166292"/>
              <a:gd name="csY5" fmla="*/ 1318269 h 1318269"/>
              <a:gd name="csX6" fmla="*/ 914400 w 2166292"/>
              <a:gd name="csY6" fmla="*/ 1318269 h 1318269"/>
              <a:gd name="csX7" fmla="*/ 836253 w 2166292"/>
              <a:gd name="csY7" fmla="*/ 1318269 h 1318269"/>
              <a:gd name="csX8" fmla="*/ 0 w 2166292"/>
              <a:gd name="csY8" fmla="*/ 1318269 h 1318269"/>
              <a:gd name="csX9" fmla="*/ 0 w 2166292"/>
              <a:gd name="csY9" fmla="*/ 741 h 1318269"/>
              <a:gd name="csX10" fmla="*/ 610623 w 2166292"/>
              <a:gd name="csY10" fmla="*/ 741 h 13182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166292" h="1318269">
                <a:moveTo>
                  <a:pt x="610623" y="0"/>
                </a:moveTo>
                <a:lnTo>
                  <a:pt x="2166292" y="0"/>
                </a:lnTo>
                <a:lnTo>
                  <a:pt x="2166292" y="1043172"/>
                </a:lnTo>
                <a:lnTo>
                  <a:pt x="2161551" y="1095245"/>
                </a:lnTo>
                <a:cubicBezTo>
                  <a:pt x="2139763" y="1213284"/>
                  <a:pt x="2045306" y="1304522"/>
                  <a:pt x="1928377" y="1316849"/>
                </a:cubicBezTo>
                <a:lnTo>
                  <a:pt x="1901281" y="1318269"/>
                </a:lnTo>
                <a:lnTo>
                  <a:pt x="914400" y="1318269"/>
                </a:lnTo>
                <a:lnTo>
                  <a:pt x="836253" y="1318269"/>
                </a:lnTo>
                <a:lnTo>
                  <a:pt x="0" y="1318269"/>
                </a:lnTo>
                <a:lnTo>
                  <a:pt x="0" y="741"/>
                </a:lnTo>
                <a:lnTo>
                  <a:pt x="610623" y="741"/>
                </a:ln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3" name="Freeform 132">
            <a:extLst>
              <a:ext uri="{FF2B5EF4-FFF2-40B4-BE49-F238E27FC236}">
                <a16:creationId xmlns:a16="http://schemas.microsoft.com/office/drawing/2014/main" id="{1AB3EA62-9A38-DC2B-CE43-FB1A67485CB5}"/>
              </a:ext>
            </a:extLst>
          </p:cNvPr>
          <p:cNvSpPr/>
          <p:nvPr/>
        </p:nvSpPr>
        <p:spPr>
          <a:xfrm>
            <a:off x="3362778" y="1914886"/>
            <a:ext cx="2166292" cy="1318269"/>
          </a:xfrm>
          <a:custGeom>
            <a:avLst/>
            <a:gdLst>
              <a:gd name="csX0" fmla="*/ 610623 w 2166292"/>
              <a:gd name="csY0" fmla="*/ 0 h 1318269"/>
              <a:gd name="csX1" fmla="*/ 2166292 w 2166292"/>
              <a:gd name="csY1" fmla="*/ 0 h 1318269"/>
              <a:gd name="csX2" fmla="*/ 2166292 w 2166292"/>
              <a:gd name="csY2" fmla="*/ 1043172 h 1318269"/>
              <a:gd name="csX3" fmla="*/ 2161551 w 2166292"/>
              <a:gd name="csY3" fmla="*/ 1095245 h 1318269"/>
              <a:gd name="csX4" fmla="*/ 1928377 w 2166292"/>
              <a:gd name="csY4" fmla="*/ 1316849 h 1318269"/>
              <a:gd name="csX5" fmla="*/ 1901281 w 2166292"/>
              <a:gd name="csY5" fmla="*/ 1318269 h 1318269"/>
              <a:gd name="csX6" fmla="*/ 914400 w 2166292"/>
              <a:gd name="csY6" fmla="*/ 1318269 h 1318269"/>
              <a:gd name="csX7" fmla="*/ 836253 w 2166292"/>
              <a:gd name="csY7" fmla="*/ 1318269 h 1318269"/>
              <a:gd name="csX8" fmla="*/ 0 w 2166292"/>
              <a:gd name="csY8" fmla="*/ 1318269 h 1318269"/>
              <a:gd name="csX9" fmla="*/ 0 w 2166292"/>
              <a:gd name="csY9" fmla="*/ 741 h 1318269"/>
              <a:gd name="csX10" fmla="*/ 610623 w 2166292"/>
              <a:gd name="csY10" fmla="*/ 741 h 13182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166292" h="1318269">
                <a:moveTo>
                  <a:pt x="610623" y="0"/>
                </a:moveTo>
                <a:lnTo>
                  <a:pt x="2166292" y="0"/>
                </a:lnTo>
                <a:lnTo>
                  <a:pt x="2166292" y="1043172"/>
                </a:lnTo>
                <a:lnTo>
                  <a:pt x="2161551" y="1095245"/>
                </a:lnTo>
                <a:cubicBezTo>
                  <a:pt x="2139763" y="1213284"/>
                  <a:pt x="2045306" y="1304522"/>
                  <a:pt x="1928377" y="1316849"/>
                </a:cubicBezTo>
                <a:lnTo>
                  <a:pt x="1901281" y="1318269"/>
                </a:lnTo>
                <a:lnTo>
                  <a:pt x="914400" y="1318269"/>
                </a:lnTo>
                <a:lnTo>
                  <a:pt x="836253" y="1318269"/>
                </a:lnTo>
                <a:lnTo>
                  <a:pt x="0" y="1318269"/>
                </a:lnTo>
                <a:lnTo>
                  <a:pt x="0" y="741"/>
                </a:lnTo>
                <a:lnTo>
                  <a:pt x="610623" y="741"/>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4" name="Freeform 133">
            <a:extLst>
              <a:ext uri="{FF2B5EF4-FFF2-40B4-BE49-F238E27FC236}">
                <a16:creationId xmlns:a16="http://schemas.microsoft.com/office/drawing/2014/main" id="{F2329BB3-4B65-82E8-2CE7-D5BCE657A0F2}"/>
              </a:ext>
            </a:extLst>
          </p:cNvPr>
          <p:cNvSpPr/>
          <p:nvPr/>
        </p:nvSpPr>
        <p:spPr>
          <a:xfrm>
            <a:off x="6155997" y="1914886"/>
            <a:ext cx="2166292" cy="1318269"/>
          </a:xfrm>
          <a:custGeom>
            <a:avLst/>
            <a:gdLst>
              <a:gd name="csX0" fmla="*/ 610623 w 2166292"/>
              <a:gd name="csY0" fmla="*/ 0 h 1318269"/>
              <a:gd name="csX1" fmla="*/ 2166292 w 2166292"/>
              <a:gd name="csY1" fmla="*/ 0 h 1318269"/>
              <a:gd name="csX2" fmla="*/ 2166292 w 2166292"/>
              <a:gd name="csY2" fmla="*/ 1043172 h 1318269"/>
              <a:gd name="csX3" fmla="*/ 2161551 w 2166292"/>
              <a:gd name="csY3" fmla="*/ 1095245 h 1318269"/>
              <a:gd name="csX4" fmla="*/ 1928377 w 2166292"/>
              <a:gd name="csY4" fmla="*/ 1316849 h 1318269"/>
              <a:gd name="csX5" fmla="*/ 1901281 w 2166292"/>
              <a:gd name="csY5" fmla="*/ 1318269 h 1318269"/>
              <a:gd name="csX6" fmla="*/ 914400 w 2166292"/>
              <a:gd name="csY6" fmla="*/ 1318269 h 1318269"/>
              <a:gd name="csX7" fmla="*/ 836253 w 2166292"/>
              <a:gd name="csY7" fmla="*/ 1318269 h 1318269"/>
              <a:gd name="csX8" fmla="*/ 0 w 2166292"/>
              <a:gd name="csY8" fmla="*/ 1318269 h 1318269"/>
              <a:gd name="csX9" fmla="*/ 0 w 2166292"/>
              <a:gd name="csY9" fmla="*/ 741 h 1318269"/>
              <a:gd name="csX10" fmla="*/ 610623 w 2166292"/>
              <a:gd name="csY10" fmla="*/ 741 h 13182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166292" h="1318269">
                <a:moveTo>
                  <a:pt x="610623" y="0"/>
                </a:moveTo>
                <a:lnTo>
                  <a:pt x="2166292" y="0"/>
                </a:lnTo>
                <a:lnTo>
                  <a:pt x="2166292" y="1043172"/>
                </a:lnTo>
                <a:lnTo>
                  <a:pt x="2161551" y="1095245"/>
                </a:lnTo>
                <a:cubicBezTo>
                  <a:pt x="2139763" y="1213284"/>
                  <a:pt x="2045306" y="1304522"/>
                  <a:pt x="1928377" y="1316849"/>
                </a:cubicBezTo>
                <a:lnTo>
                  <a:pt x="1901281" y="1318269"/>
                </a:lnTo>
                <a:lnTo>
                  <a:pt x="914400" y="1318269"/>
                </a:lnTo>
                <a:lnTo>
                  <a:pt x="836253" y="1318269"/>
                </a:lnTo>
                <a:lnTo>
                  <a:pt x="0" y="1318269"/>
                </a:lnTo>
                <a:lnTo>
                  <a:pt x="0" y="741"/>
                </a:lnTo>
                <a:lnTo>
                  <a:pt x="610623" y="741"/>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1" name="Freeform 130">
            <a:extLst>
              <a:ext uri="{FF2B5EF4-FFF2-40B4-BE49-F238E27FC236}">
                <a16:creationId xmlns:a16="http://schemas.microsoft.com/office/drawing/2014/main" id="{2F2B69E1-8C2E-9F98-7F3A-3E3BA7661F27}"/>
              </a:ext>
            </a:extLst>
          </p:cNvPr>
          <p:cNvSpPr/>
          <p:nvPr/>
        </p:nvSpPr>
        <p:spPr>
          <a:xfrm>
            <a:off x="6163522" y="455674"/>
            <a:ext cx="2166292" cy="1318269"/>
          </a:xfrm>
          <a:custGeom>
            <a:avLst/>
            <a:gdLst>
              <a:gd name="csX0" fmla="*/ 610623 w 2166292"/>
              <a:gd name="csY0" fmla="*/ 0 h 1318269"/>
              <a:gd name="csX1" fmla="*/ 2166292 w 2166292"/>
              <a:gd name="csY1" fmla="*/ 0 h 1318269"/>
              <a:gd name="csX2" fmla="*/ 2166292 w 2166292"/>
              <a:gd name="csY2" fmla="*/ 1043172 h 1318269"/>
              <a:gd name="csX3" fmla="*/ 2161551 w 2166292"/>
              <a:gd name="csY3" fmla="*/ 1095245 h 1318269"/>
              <a:gd name="csX4" fmla="*/ 1928377 w 2166292"/>
              <a:gd name="csY4" fmla="*/ 1316849 h 1318269"/>
              <a:gd name="csX5" fmla="*/ 1901281 w 2166292"/>
              <a:gd name="csY5" fmla="*/ 1318269 h 1318269"/>
              <a:gd name="csX6" fmla="*/ 914400 w 2166292"/>
              <a:gd name="csY6" fmla="*/ 1318269 h 1318269"/>
              <a:gd name="csX7" fmla="*/ 836253 w 2166292"/>
              <a:gd name="csY7" fmla="*/ 1318269 h 1318269"/>
              <a:gd name="csX8" fmla="*/ 0 w 2166292"/>
              <a:gd name="csY8" fmla="*/ 1318269 h 1318269"/>
              <a:gd name="csX9" fmla="*/ 0 w 2166292"/>
              <a:gd name="csY9" fmla="*/ 741 h 1318269"/>
              <a:gd name="csX10" fmla="*/ 610623 w 2166292"/>
              <a:gd name="csY10" fmla="*/ 741 h 13182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166292" h="1318269">
                <a:moveTo>
                  <a:pt x="610623" y="0"/>
                </a:moveTo>
                <a:lnTo>
                  <a:pt x="2166292" y="0"/>
                </a:lnTo>
                <a:lnTo>
                  <a:pt x="2166292" y="1043172"/>
                </a:lnTo>
                <a:lnTo>
                  <a:pt x="2161551" y="1095245"/>
                </a:lnTo>
                <a:cubicBezTo>
                  <a:pt x="2139763" y="1213284"/>
                  <a:pt x="2045306" y="1304522"/>
                  <a:pt x="1928377" y="1316849"/>
                </a:cubicBezTo>
                <a:lnTo>
                  <a:pt x="1901281" y="1318269"/>
                </a:lnTo>
                <a:lnTo>
                  <a:pt x="914400" y="1318269"/>
                </a:lnTo>
                <a:lnTo>
                  <a:pt x="836253" y="1318269"/>
                </a:lnTo>
                <a:lnTo>
                  <a:pt x="0" y="1318269"/>
                </a:lnTo>
                <a:lnTo>
                  <a:pt x="0" y="741"/>
                </a:lnTo>
                <a:lnTo>
                  <a:pt x="610623" y="741"/>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9" name="Freeform 128">
            <a:extLst>
              <a:ext uri="{FF2B5EF4-FFF2-40B4-BE49-F238E27FC236}">
                <a16:creationId xmlns:a16="http://schemas.microsoft.com/office/drawing/2014/main" id="{6827148F-3809-866C-42E0-6EF6FCF277D4}"/>
              </a:ext>
            </a:extLst>
          </p:cNvPr>
          <p:cNvSpPr/>
          <p:nvPr/>
        </p:nvSpPr>
        <p:spPr>
          <a:xfrm>
            <a:off x="542129" y="444217"/>
            <a:ext cx="2166292" cy="1318269"/>
          </a:xfrm>
          <a:custGeom>
            <a:avLst/>
            <a:gdLst>
              <a:gd name="csX0" fmla="*/ 610623 w 2166292"/>
              <a:gd name="csY0" fmla="*/ 0 h 1318269"/>
              <a:gd name="csX1" fmla="*/ 2166292 w 2166292"/>
              <a:gd name="csY1" fmla="*/ 0 h 1318269"/>
              <a:gd name="csX2" fmla="*/ 2166292 w 2166292"/>
              <a:gd name="csY2" fmla="*/ 1043172 h 1318269"/>
              <a:gd name="csX3" fmla="*/ 2161551 w 2166292"/>
              <a:gd name="csY3" fmla="*/ 1095245 h 1318269"/>
              <a:gd name="csX4" fmla="*/ 1928377 w 2166292"/>
              <a:gd name="csY4" fmla="*/ 1316849 h 1318269"/>
              <a:gd name="csX5" fmla="*/ 1901281 w 2166292"/>
              <a:gd name="csY5" fmla="*/ 1318269 h 1318269"/>
              <a:gd name="csX6" fmla="*/ 914400 w 2166292"/>
              <a:gd name="csY6" fmla="*/ 1318269 h 1318269"/>
              <a:gd name="csX7" fmla="*/ 836253 w 2166292"/>
              <a:gd name="csY7" fmla="*/ 1318269 h 1318269"/>
              <a:gd name="csX8" fmla="*/ 0 w 2166292"/>
              <a:gd name="csY8" fmla="*/ 1318269 h 1318269"/>
              <a:gd name="csX9" fmla="*/ 0 w 2166292"/>
              <a:gd name="csY9" fmla="*/ 741 h 1318269"/>
              <a:gd name="csX10" fmla="*/ 610623 w 2166292"/>
              <a:gd name="csY10" fmla="*/ 741 h 13182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166292" h="1318269">
                <a:moveTo>
                  <a:pt x="610623" y="0"/>
                </a:moveTo>
                <a:lnTo>
                  <a:pt x="2166292" y="0"/>
                </a:lnTo>
                <a:lnTo>
                  <a:pt x="2166292" y="1043172"/>
                </a:lnTo>
                <a:lnTo>
                  <a:pt x="2161551" y="1095245"/>
                </a:lnTo>
                <a:cubicBezTo>
                  <a:pt x="2139763" y="1213284"/>
                  <a:pt x="2045306" y="1304522"/>
                  <a:pt x="1928377" y="1316849"/>
                </a:cubicBezTo>
                <a:lnTo>
                  <a:pt x="1901281" y="1318269"/>
                </a:lnTo>
                <a:lnTo>
                  <a:pt x="914400" y="1318269"/>
                </a:lnTo>
                <a:lnTo>
                  <a:pt x="836253" y="1318269"/>
                </a:lnTo>
                <a:lnTo>
                  <a:pt x="0" y="1318269"/>
                </a:lnTo>
                <a:lnTo>
                  <a:pt x="0" y="741"/>
                </a:lnTo>
                <a:lnTo>
                  <a:pt x="610623" y="741"/>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5" name="Right Arrow 114">
            <a:extLst>
              <a:ext uri="{FF2B5EF4-FFF2-40B4-BE49-F238E27FC236}">
                <a16:creationId xmlns:a16="http://schemas.microsoft.com/office/drawing/2014/main" id="{9EC9DEEF-650A-6DBC-6E7D-115D994E7AB0}"/>
              </a:ext>
            </a:extLst>
          </p:cNvPr>
          <p:cNvSpPr/>
          <p:nvPr/>
        </p:nvSpPr>
        <p:spPr>
          <a:xfrm>
            <a:off x="2601560" y="776387"/>
            <a:ext cx="539306" cy="484632"/>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ight Arrow 118">
            <a:extLst>
              <a:ext uri="{FF2B5EF4-FFF2-40B4-BE49-F238E27FC236}">
                <a16:creationId xmlns:a16="http://schemas.microsoft.com/office/drawing/2014/main" id="{C53D45C9-43D0-DE58-BB05-6157FEE8DDF7}"/>
              </a:ext>
            </a:extLst>
          </p:cNvPr>
          <p:cNvSpPr/>
          <p:nvPr/>
        </p:nvSpPr>
        <p:spPr>
          <a:xfrm>
            <a:off x="8223694" y="732405"/>
            <a:ext cx="539306" cy="484632"/>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ight Arrow 119">
            <a:extLst>
              <a:ext uri="{FF2B5EF4-FFF2-40B4-BE49-F238E27FC236}">
                <a16:creationId xmlns:a16="http://schemas.microsoft.com/office/drawing/2014/main" id="{28677688-9C48-3A4F-BA46-75D1E9955CD3}"/>
              </a:ext>
            </a:extLst>
          </p:cNvPr>
          <p:cNvSpPr/>
          <p:nvPr/>
        </p:nvSpPr>
        <p:spPr>
          <a:xfrm>
            <a:off x="5442637" y="2297863"/>
            <a:ext cx="539306" cy="484632"/>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ight Arrow 120">
            <a:extLst>
              <a:ext uri="{FF2B5EF4-FFF2-40B4-BE49-F238E27FC236}">
                <a16:creationId xmlns:a16="http://schemas.microsoft.com/office/drawing/2014/main" id="{5AACDE39-8E52-EA91-0ACC-2EDDC943478C}"/>
              </a:ext>
            </a:extLst>
          </p:cNvPr>
          <p:cNvSpPr/>
          <p:nvPr/>
        </p:nvSpPr>
        <p:spPr>
          <a:xfrm>
            <a:off x="8223694" y="2297863"/>
            <a:ext cx="539306" cy="484632"/>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ight Arrow 121">
            <a:extLst>
              <a:ext uri="{FF2B5EF4-FFF2-40B4-BE49-F238E27FC236}">
                <a16:creationId xmlns:a16="http://schemas.microsoft.com/office/drawing/2014/main" id="{AB8FBDA0-4CC9-02A2-0331-12DA8E041855}"/>
              </a:ext>
            </a:extLst>
          </p:cNvPr>
          <p:cNvSpPr/>
          <p:nvPr/>
        </p:nvSpPr>
        <p:spPr>
          <a:xfrm>
            <a:off x="2601629" y="3769143"/>
            <a:ext cx="539306" cy="484632"/>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7"/>
          <p:cNvSpPr/>
          <p:nvPr/>
        </p:nvSpPr>
        <p:spPr>
          <a:xfrm>
            <a:off x="1438897" y="1192219"/>
            <a:ext cx="971816" cy="257246"/>
          </a:xfrm>
          <a:custGeom>
            <a:avLst/>
            <a:gdLst/>
            <a:ahLst/>
            <a:cxnLst/>
            <a:rect l="l" t="t" r="r" b="b"/>
            <a:pathLst>
              <a:path w="1943631" h="514491">
                <a:moveTo>
                  <a:pt x="0" y="0"/>
                </a:moveTo>
                <a:lnTo>
                  <a:pt x="1943632" y="0"/>
                </a:lnTo>
                <a:lnTo>
                  <a:pt x="1943632" y="514490"/>
                </a:lnTo>
                <a:lnTo>
                  <a:pt x="0" y="514490"/>
                </a:lnTo>
                <a:lnTo>
                  <a:pt x="0" y="0"/>
                </a:lnTo>
                <a:close/>
              </a:path>
            </a:pathLst>
          </a:custGeom>
          <a:blipFill>
            <a:blip r:embed="rId3" cstate="screen">
              <a:extLst>
                <a:ext uri="{28A0092B-C50C-407E-A947-70E740481C1C}">
                  <a14:useLocalDpi xmlns:a14="http://schemas.microsoft.com/office/drawing/2010/main"/>
                </a:ext>
              </a:extLst>
            </a:blip>
            <a:stretch>
              <a:fillRect l="-3841" t="-12960" r="-3532" b="-13032"/>
            </a:stretch>
          </a:blipFill>
          <a:effectLst>
            <a:outerShdw blurRad="63500" sx="102000" sy="102000" algn="ctr" rotWithShape="0">
              <a:prstClr val="black">
                <a:alpha val="40000"/>
              </a:prstClr>
            </a:outerShdw>
          </a:effectLst>
        </p:spPr>
      </p:sp>
      <p:sp>
        <p:nvSpPr>
          <p:cNvPr id="55" name="TextBox 55"/>
          <p:cNvSpPr txBox="1"/>
          <p:nvPr/>
        </p:nvSpPr>
        <p:spPr>
          <a:xfrm>
            <a:off x="3655495" y="2876550"/>
            <a:ext cx="272494" cy="180242"/>
          </a:xfrm>
          <a:prstGeom prst="rect">
            <a:avLst/>
          </a:prstGeom>
        </p:spPr>
        <p:txBody>
          <a:bodyPr lIns="0" tIns="0" rIns="0" bIns="0" rtlCol="0" anchor="t">
            <a:spAutoFit/>
          </a:bodyPr>
          <a:lstStyle/>
          <a:p>
            <a:pPr algn="ctr">
              <a:lnSpc>
                <a:spcPts val="678"/>
              </a:lnSpc>
            </a:pPr>
            <a:r>
              <a:rPr lang="en-US" sz="616" dirty="0" err="1">
                <a:solidFill>
                  <a:schemeClr val="tx2"/>
                </a:solidFill>
                <a:latin typeface="Calibri" panose="020F0502020204030204" pitchFamily="34" charset="0"/>
                <a:ea typeface="Avenir Bold"/>
                <a:cs typeface="Calibri" panose="020F0502020204030204" pitchFamily="34" charset="0"/>
                <a:sym typeface="Avenir Bold"/>
              </a:rPr>
              <a:t>H.C.M</a:t>
            </a:r>
            <a:r>
              <a:rPr lang="en-US" sz="616" dirty="0">
                <a:solidFill>
                  <a:schemeClr val="tx2"/>
                </a:solidFill>
                <a:latin typeface="Calibri" panose="020F0502020204030204" pitchFamily="34" charset="0"/>
                <a:ea typeface="Avenir Bold"/>
                <a:cs typeface="Calibri" panose="020F0502020204030204" pitchFamily="34" charset="0"/>
                <a:sym typeface="Avenir Bold"/>
              </a:rPr>
              <a:t> </a:t>
            </a:r>
          </a:p>
          <a:p>
            <a:pPr algn="ctr">
              <a:lnSpc>
                <a:spcPts val="678"/>
              </a:lnSpc>
              <a:spcBef>
                <a:spcPct val="0"/>
              </a:spcBef>
            </a:pPr>
            <a:r>
              <a:rPr lang="en-US" sz="616" dirty="0">
                <a:solidFill>
                  <a:schemeClr val="tx2"/>
                </a:solidFill>
                <a:latin typeface="Calibri" panose="020F0502020204030204" pitchFamily="34" charset="0"/>
                <a:ea typeface="Avenir Bold"/>
                <a:cs typeface="Calibri" panose="020F0502020204030204" pitchFamily="34" charset="0"/>
                <a:sym typeface="Avenir Bold"/>
              </a:rPr>
              <a:t>AGENT</a:t>
            </a:r>
          </a:p>
        </p:txBody>
      </p:sp>
      <p:sp>
        <p:nvSpPr>
          <p:cNvPr id="58" name="Freeform 58"/>
          <p:cNvSpPr/>
          <p:nvPr/>
        </p:nvSpPr>
        <p:spPr>
          <a:xfrm>
            <a:off x="6351068" y="2503631"/>
            <a:ext cx="421944" cy="518517"/>
          </a:xfrm>
          <a:custGeom>
            <a:avLst/>
            <a:gdLst/>
            <a:ahLst/>
            <a:cxnLst/>
            <a:rect l="l" t="t" r="r" b="b"/>
            <a:pathLst>
              <a:path w="1195166" h="1468714">
                <a:moveTo>
                  <a:pt x="0" y="0"/>
                </a:moveTo>
                <a:lnTo>
                  <a:pt x="1195166" y="0"/>
                </a:lnTo>
                <a:lnTo>
                  <a:pt x="1195166" y="1468715"/>
                </a:lnTo>
                <a:lnTo>
                  <a:pt x="0" y="14687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3" name="AutoShape 63"/>
          <p:cNvSpPr/>
          <p:nvPr/>
        </p:nvSpPr>
        <p:spPr>
          <a:xfrm>
            <a:off x="7275745" y="2783325"/>
            <a:ext cx="287300" cy="0"/>
          </a:xfrm>
          <a:prstGeom prst="line">
            <a:avLst/>
          </a:prstGeom>
          <a:ln w="12700" cap="flat">
            <a:solidFill>
              <a:schemeClr val="tx1"/>
            </a:solidFill>
            <a:prstDash val="solid"/>
            <a:headEnd type="none" w="sm" len="sm"/>
            <a:tailEnd type="arrow" w="med" len="sm"/>
          </a:ln>
        </p:spPr>
      </p:sp>
      <p:sp>
        <p:nvSpPr>
          <p:cNvPr id="64" name="Freeform 64"/>
          <p:cNvSpPr/>
          <p:nvPr/>
        </p:nvSpPr>
        <p:spPr>
          <a:xfrm>
            <a:off x="7737493" y="2552499"/>
            <a:ext cx="327393" cy="425877"/>
          </a:xfrm>
          <a:custGeom>
            <a:avLst/>
            <a:gdLst/>
            <a:ahLst/>
            <a:cxnLst/>
            <a:rect l="l" t="t" r="r" b="b"/>
            <a:pathLst>
              <a:path w="654785" h="851753">
                <a:moveTo>
                  <a:pt x="0" y="0"/>
                </a:moveTo>
                <a:lnTo>
                  <a:pt x="654786" y="0"/>
                </a:lnTo>
                <a:lnTo>
                  <a:pt x="654786" y="851753"/>
                </a:lnTo>
                <a:lnTo>
                  <a:pt x="0" y="8517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9" name="Freeform 69"/>
          <p:cNvSpPr/>
          <p:nvPr/>
        </p:nvSpPr>
        <p:spPr>
          <a:xfrm>
            <a:off x="939604" y="2517100"/>
            <a:ext cx="462269" cy="568073"/>
          </a:xfrm>
          <a:custGeom>
            <a:avLst/>
            <a:gdLst/>
            <a:ahLst/>
            <a:cxnLst/>
            <a:rect l="l" t="t" r="r" b="b"/>
            <a:pathLst>
              <a:path w="1195166" h="1468714">
                <a:moveTo>
                  <a:pt x="0" y="0"/>
                </a:moveTo>
                <a:lnTo>
                  <a:pt x="1195166" y="0"/>
                </a:lnTo>
                <a:lnTo>
                  <a:pt x="1195166" y="1468714"/>
                </a:lnTo>
                <a:lnTo>
                  <a:pt x="0" y="14687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4" name="TextBox 94"/>
          <p:cNvSpPr txBox="1"/>
          <p:nvPr/>
        </p:nvSpPr>
        <p:spPr>
          <a:xfrm>
            <a:off x="4036495" y="2876550"/>
            <a:ext cx="707501" cy="277265"/>
          </a:xfrm>
          <a:prstGeom prst="rect">
            <a:avLst/>
          </a:prstGeom>
        </p:spPr>
        <p:txBody>
          <a:bodyPr wrap="square" lIns="0" tIns="0" rIns="0" bIns="0" rtlCol="0" anchor="t">
            <a:spAutoFit/>
          </a:bodyPr>
          <a:lstStyle/>
          <a:p>
            <a:pPr algn="ctr">
              <a:lnSpc>
                <a:spcPts val="678"/>
              </a:lnSpc>
            </a:pPr>
            <a:r>
              <a:rPr lang="en-US" sz="600" dirty="0">
                <a:solidFill>
                  <a:srgbClr val="000000"/>
                </a:solidFill>
                <a:latin typeface="Calibri" panose="020F0502020204030204" pitchFamily="34" charset="0"/>
                <a:ea typeface="Avenir Bold"/>
                <a:cs typeface="Calibri" panose="020F0502020204030204" pitchFamily="34" charset="0"/>
                <a:sym typeface="Avenir Bold"/>
              </a:rPr>
              <a:t>ACORD, ENDORSEMENTS,</a:t>
            </a:r>
          </a:p>
          <a:p>
            <a:pPr algn="ctr">
              <a:lnSpc>
                <a:spcPts val="678"/>
              </a:lnSpc>
              <a:spcBef>
                <a:spcPct val="0"/>
              </a:spcBef>
            </a:pPr>
            <a:r>
              <a:rPr lang="en-US" sz="600" dirty="0">
                <a:solidFill>
                  <a:srgbClr val="000000"/>
                </a:solidFill>
                <a:latin typeface="Calibri" panose="020F0502020204030204" pitchFamily="34" charset="0"/>
                <a:ea typeface="Avenir Bold"/>
                <a:cs typeface="Calibri" panose="020F0502020204030204" pitchFamily="34" charset="0"/>
                <a:sym typeface="Avenir Bold"/>
              </a:rPr>
              <a:t>POLICY DOCUMENTS</a:t>
            </a:r>
          </a:p>
        </p:txBody>
      </p:sp>
      <p:sp>
        <p:nvSpPr>
          <p:cNvPr id="116" name="Right Arrow 115">
            <a:extLst>
              <a:ext uri="{FF2B5EF4-FFF2-40B4-BE49-F238E27FC236}">
                <a16:creationId xmlns:a16="http://schemas.microsoft.com/office/drawing/2014/main" id="{CBDE2158-F2CD-C6E9-9F53-36DA7B42278D}"/>
              </a:ext>
            </a:extLst>
          </p:cNvPr>
          <p:cNvSpPr/>
          <p:nvPr/>
        </p:nvSpPr>
        <p:spPr>
          <a:xfrm>
            <a:off x="5442637" y="758186"/>
            <a:ext cx="539306" cy="484632"/>
          </a:xfrm>
          <a:prstGeom prst="rightArrow">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ight Arrow 116">
            <a:extLst>
              <a:ext uri="{FF2B5EF4-FFF2-40B4-BE49-F238E27FC236}">
                <a16:creationId xmlns:a16="http://schemas.microsoft.com/office/drawing/2014/main" id="{186856FA-0E6C-D35E-A09D-7719B71CF8FD}"/>
              </a:ext>
            </a:extLst>
          </p:cNvPr>
          <p:cNvSpPr/>
          <p:nvPr/>
        </p:nvSpPr>
        <p:spPr>
          <a:xfrm>
            <a:off x="2601560" y="2297863"/>
            <a:ext cx="539306" cy="484632"/>
          </a:xfrm>
          <a:prstGeom prst="rightArrow">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ight Arrow 117">
            <a:extLst>
              <a:ext uri="{FF2B5EF4-FFF2-40B4-BE49-F238E27FC236}">
                <a16:creationId xmlns:a16="http://schemas.microsoft.com/office/drawing/2014/main" id="{4B5ECA96-B33E-65B5-C79A-33EE9D5BD79A}"/>
              </a:ext>
            </a:extLst>
          </p:cNvPr>
          <p:cNvSpPr/>
          <p:nvPr/>
        </p:nvSpPr>
        <p:spPr>
          <a:xfrm>
            <a:off x="5432986" y="3758956"/>
            <a:ext cx="539306" cy="484632"/>
          </a:xfrm>
          <a:prstGeom prst="rightArrow">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Shape 2539">
            <a:extLst>
              <a:ext uri="{FF2B5EF4-FFF2-40B4-BE49-F238E27FC236}">
                <a16:creationId xmlns:a16="http://schemas.microsoft.com/office/drawing/2014/main" id="{4E17BADA-C906-1E34-4CEA-6667E6DC54B2}"/>
              </a:ext>
            </a:extLst>
          </p:cNvPr>
          <p:cNvSpPr/>
          <p:nvPr/>
        </p:nvSpPr>
        <p:spPr>
          <a:xfrm>
            <a:off x="1606810" y="2706295"/>
            <a:ext cx="266128" cy="181451"/>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accent1"/>
          </a:solidFill>
          <a:ln w="3175">
            <a:solidFill>
              <a:schemeClr val="accent1"/>
            </a:solidFill>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latin typeface="Calibri" panose="020F0502020204030204" pitchFamily="34" charset="0"/>
              <a:cs typeface="Calibri" panose="020F0502020204030204" pitchFamily="34" charset="0"/>
            </a:endParaRPr>
          </a:p>
        </p:txBody>
      </p:sp>
      <p:sp>
        <p:nvSpPr>
          <p:cNvPr id="141" name="TextBox 140">
            <a:extLst>
              <a:ext uri="{FF2B5EF4-FFF2-40B4-BE49-F238E27FC236}">
                <a16:creationId xmlns:a16="http://schemas.microsoft.com/office/drawing/2014/main" id="{0587CBFB-1A57-3007-20CB-85ABE7404788}"/>
              </a:ext>
            </a:extLst>
          </p:cNvPr>
          <p:cNvSpPr txBox="1"/>
          <p:nvPr/>
        </p:nvSpPr>
        <p:spPr>
          <a:xfrm>
            <a:off x="685200" y="1987789"/>
            <a:ext cx="1835086" cy="430887"/>
          </a:xfrm>
          <a:prstGeom prst="rect">
            <a:avLst/>
          </a:prstGeom>
          <a:noFill/>
        </p:spPr>
        <p:txBody>
          <a:bodyPr wrap="square" rtlCol="0">
            <a:spAutoFit/>
          </a:bodyPr>
          <a:lstStyle/>
          <a:p>
            <a:pPr algn="ctr"/>
            <a:r>
              <a:rPr lang="en-US" sz="1100" b="1" spc="230" dirty="0">
                <a:solidFill>
                  <a:schemeClr val="accent2"/>
                </a:solidFill>
                <a:latin typeface="Calibri" panose="020F0502020204030204" pitchFamily="34" charset="0"/>
                <a:ea typeface="Oswald" charset="0"/>
                <a:cs typeface="Calibri" panose="020F0502020204030204" pitchFamily="34" charset="0"/>
              </a:rPr>
              <a:t>PARTIES SUBMIT COIS/ DOCUMENTS</a:t>
            </a:r>
          </a:p>
        </p:txBody>
      </p:sp>
      <p:sp>
        <p:nvSpPr>
          <p:cNvPr id="142" name="Freeform 69">
            <a:extLst>
              <a:ext uri="{FF2B5EF4-FFF2-40B4-BE49-F238E27FC236}">
                <a16:creationId xmlns:a16="http://schemas.microsoft.com/office/drawing/2014/main" id="{5CEEEAEF-07CC-5010-B149-4AAD49F8B3AF}"/>
              </a:ext>
            </a:extLst>
          </p:cNvPr>
          <p:cNvSpPr/>
          <p:nvPr/>
        </p:nvSpPr>
        <p:spPr>
          <a:xfrm>
            <a:off x="4886103" y="2478394"/>
            <a:ext cx="462269" cy="568073"/>
          </a:xfrm>
          <a:custGeom>
            <a:avLst/>
            <a:gdLst/>
            <a:ahLst/>
            <a:cxnLst/>
            <a:rect l="l" t="t" r="r" b="b"/>
            <a:pathLst>
              <a:path w="1195166" h="1468714">
                <a:moveTo>
                  <a:pt x="0" y="0"/>
                </a:moveTo>
                <a:lnTo>
                  <a:pt x="1195166" y="0"/>
                </a:lnTo>
                <a:lnTo>
                  <a:pt x="1195166" y="1468714"/>
                </a:lnTo>
                <a:lnTo>
                  <a:pt x="0" y="14687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3" name="TextBox 142">
            <a:extLst>
              <a:ext uri="{FF2B5EF4-FFF2-40B4-BE49-F238E27FC236}">
                <a16:creationId xmlns:a16="http://schemas.microsoft.com/office/drawing/2014/main" id="{E644D25B-7D5B-6D9F-9588-EE5A4B566B69}"/>
              </a:ext>
            </a:extLst>
          </p:cNvPr>
          <p:cNvSpPr txBox="1"/>
          <p:nvPr/>
        </p:nvSpPr>
        <p:spPr>
          <a:xfrm>
            <a:off x="3579200" y="1987788"/>
            <a:ext cx="1835086" cy="430887"/>
          </a:xfrm>
          <a:prstGeom prst="rect">
            <a:avLst/>
          </a:prstGeom>
          <a:noFill/>
        </p:spPr>
        <p:txBody>
          <a:bodyPr wrap="square" rtlCol="0">
            <a:spAutoFit/>
          </a:bodyPr>
          <a:lstStyle/>
          <a:p>
            <a:pPr algn="ctr"/>
            <a:r>
              <a:rPr lang="en-US" sz="1100" b="1" spc="230" dirty="0" err="1">
                <a:solidFill>
                  <a:schemeClr val="bg1"/>
                </a:solidFill>
                <a:latin typeface="Calibri" panose="020F0502020204030204" pitchFamily="34" charset="0"/>
                <a:ea typeface="Oswald" charset="0"/>
                <a:cs typeface="Calibri" panose="020F0502020204030204" pitchFamily="34" charset="0"/>
              </a:rPr>
              <a:t>H.C.M</a:t>
            </a:r>
            <a:r>
              <a:rPr lang="en-US" sz="1100" b="1" spc="230" dirty="0">
                <a:solidFill>
                  <a:schemeClr val="bg1"/>
                </a:solidFill>
                <a:latin typeface="Calibri" panose="020F0502020204030204" pitchFamily="34" charset="0"/>
                <a:ea typeface="Oswald" charset="0"/>
                <a:cs typeface="Calibri" panose="020F0502020204030204" pitchFamily="34" charset="0"/>
              </a:rPr>
              <a:t>. PERFORMS POLICY REVIEWS</a:t>
            </a:r>
          </a:p>
        </p:txBody>
      </p:sp>
      <p:sp>
        <p:nvSpPr>
          <p:cNvPr id="144" name="Shape 2571">
            <a:extLst>
              <a:ext uri="{FF2B5EF4-FFF2-40B4-BE49-F238E27FC236}">
                <a16:creationId xmlns:a16="http://schemas.microsoft.com/office/drawing/2014/main" id="{AA1CC484-530B-3C65-8533-4DA8841A90AE}"/>
              </a:ext>
            </a:extLst>
          </p:cNvPr>
          <p:cNvSpPr/>
          <p:nvPr/>
        </p:nvSpPr>
        <p:spPr>
          <a:xfrm>
            <a:off x="4219583" y="2522820"/>
            <a:ext cx="232898" cy="232898"/>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path>
            </a:pathLst>
          </a:custGeom>
          <a:solidFill>
            <a:schemeClr val="tx1"/>
          </a:solidFill>
          <a:ln w="3175">
            <a:solidFill>
              <a:schemeClr val="tx1"/>
            </a:solidFill>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latin typeface="Calibri" panose="020F0502020204030204" pitchFamily="34" charset="0"/>
              <a:cs typeface="Calibri" panose="020F0502020204030204" pitchFamily="34" charset="0"/>
            </a:endParaRPr>
          </a:p>
        </p:txBody>
      </p:sp>
      <p:sp>
        <p:nvSpPr>
          <p:cNvPr id="148" name="Shape 2836">
            <a:extLst>
              <a:ext uri="{FF2B5EF4-FFF2-40B4-BE49-F238E27FC236}">
                <a16:creationId xmlns:a16="http://schemas.microsoft.com/office/drawing/2014/main" id="{DF12191B-296A-22AC-A4EA-E4140E18399D}"/>
              </a:ext>
            </a:extLst>
          </p:cNvPr>
          <p:cNvSpPr/>
          <p:nvPr/>
        </p:nvSpPr>
        <p:spPr>
          <a:xfrm>
            <a:off x="6922067" y="2648510"/>
            <a:ext cx="371875" cy="270455"/>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tx1"/>
          </a:solidFill>
          <a:ln w="12700">
            <a:noFill/>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latin typeface="Calibri" panose="020F0502020204030204" pitchFamily="34" charset="0"/>
              <a:cs typeface="Calibri" panose="020F0502020204030204" pitchFamily="34" charset="0"/>
            </a:endParaRPr>
          </a:p>
        </p:txBody>
      </p:sp>
      <p:sp>
        <p:nvSpPr>
          <p:cNvPr id="151" name="TextBox 150">
            <a:extLst>
              <a:ext uri="{FF2B5EF4-FFF2-40B4-BE49-F238E27FC236}">
                <a16:creationId xmlns:a16="http://schemas.microsoft.com/office/drawing/2014/main" id="{857DDD0D-63F1-775E-77D8-0989AA81CDF0}"/>
              </a:ext>
            </a:extLst>
          </p:cNvPr>
          <p:cNvSpPr txBox="1"/>
          <p:nvPr/>
        </p:nvSpPr>
        <p:spPr>
          <a:xfrm>
            <a:off x="6233688" y="1993815"/>
            <a:ext cx="2025959" cy="430887"/>
          </a:xfrm>
          <a:prstGeom prst="rect">
            <a:avLst/>
          </a:prstGeom>
          <a:noFill/>
        </p:spPr>
        <p:txBody>
          <a:bodyPr wrap="square" rtlCol="0">
            <a:spAutoFit/>
          </a:bodyPr>
          <a:lstStyle/>
          <a:p>
            <a:pPr algn="ctr"/>
            <a:r>
              <a:rPr lang="en-US" sz="1100" b="1" spc="230" dirty="0" err="1">
                <a:solidFill>
                  <a:schemeClr val="bg2"/>
                </a:solidFill>
                <a:latin typeface="Calibri" panose="020F0502020204030204" pitchFamily="34" charset="0"/>
                <a:ea typeface="Oswald" charset="0"/>
                <a:cs typeface="Calibri" panose="020F0502020204030204" pitchFamily="34" charset="0"/>
              </a:rPr>
              <a:t>H.C.M</a:t>
            </a:r>
            <a:r>
              <a:rPr lang="en-US" sz="1100" b="1" spc="230" dirty="0">
                <a:solidFill>
                  <a:schemeClr val="bg2"/>
                </a:solidFill>
                <a:latin typeface="Calibri" panose="020F0502020204030204" pitchFamily="34" charset="0"/>
                <a:ea typeface="Oswald" charset="0"/>
                <a:cs typeface="Calibri" panose="020F0502020204030204" pitchFamily="34" charset="0"/>
              </a:rPr>
              <a:t>. SENDS DEFICIENCY NOTICES</a:t>
            </a:r>
          </a:p>
        </p:txBody>
      </p:sp>
      <p:sp>
        <p:nvSpPr>
          <p:cNvPr id="153" name="AutoShape 63">
            <a:extLst>
              <a:ext uri="{FF2B5EF4-FFF2-40B4-BE49-F238E27FC236}">
                <a16:creationId xmlns:a16="http://schemas.microsoft.com/office/drawing/2014/main" id="{D7CD1166-C3A0-6D9B-9BB6-F658873286E9}"/>
              </a:ext>
            </a:extLst>
          </p:cNvPr>
          <p:cNvSpPr/>
          <p:nvPr/>
        </p:nvSpPr>
        <p:spPr>
          <a:xfrm>
            <a:off x="4237954" y="1415035"/>
            <a:ext cx="287300" cy="0"/>
          </a:xfrm>
          <a:prstGeom prst="line">
            <a:avLst/>
          </a:prstGeom>
          <a:ln w="12700" cap="flat">
            <a:solidFill>
              <a:schemeClr val="tx1"/>
            </a:solidFill>
            <a:prstDash val="solid"/>
            <a:headEnd type="none" w="sm" len="sm"/>
            <a:tailEnd type="arrow" w="med" len="sm"/>
          </a:ln>
        </p:spPr>
      </p:sp>
      <p:sp>
        <p:nvSpPr>
          <p:cNvPr id="154" name="Freeform 64">
            <a:extLst>
              <a:ext uri="{FF2B5EF4-FFF2-40B4-BE49-F238E27FC236}">
                <a16:creationId xmlns:a16="http://schemas.microsoft.com/office/drawing/2014/main" id="{9C36B82A-A80B-177C-97B8-7BC9F0A86087}"/>
              </a:ext>
            </a:extLst>
          </p:cNvPr>
          <p:cNvSpPr/>
          <p:nvPr/>
        </p:nvSpPr>
        <p:spPr>
          <a:xfrm>
            <a:off x="4699702" y="1184209"/>
            <a:ext cx="327393" cy="425877"/>
          </a:xfrm>
          <a:custGeom>
            <a:avLst/>
            <a:gdLst/>
            <a:ahLst/>
            <a:cxnLst/>
            <a:rect l="l" t="t" r="r" b="b"/>
            <a:pathLst>
              <a:path w="654785" h="851753">
                <a:moveTo>
                  <a:pt x="0" y="0"/>
                </a:moveTo>
                <a:lnTo>
                  <a:pt x="654786" y="0"/>
                </a:lnTo>
                <a:lnTo>
                  <a:pt x="654786" y="851753"/>
                </a:lnTo>
                <a:lnTo>
                  <a:pt x="0" y="8517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5" name="Shape 2836">
            <a:extLst>
              <a:ext uri="{FF2B5EF4-FFF2-40B4-BE49-F238E27FC236}">
                <a16:creationId xmlns:a16="http://schemas.microsoft.com/office/drawing/2014/main" id="{F54FF41B-7BA2-6213-8D98-5F1D4A37351A}"/>
              </a:ext>
            </a:extLst>
          </p:cNvPr>
          <p:cNvSpPr/>
          <p:nvPr/>
        </p:nvSpPr>
        <p:spPr>
          <a:xfrm>
            <a:off x="3884276" y="1280220"/>
            <a:ext cx="371875" cy="270455"/>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tx1"/>
          </a:solidFill>
          <a:ln w="12700">
            <a:noFill/>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latin typeface="Calibri" panose="020F0502020204030204" pitchFamily="34" charset="0"/>
              <a:cs typeface="Calibri" panose="020F0502020204030204" pitchFamily="34" charset="0"/>
            </a:endParaRPr>
          </a:p>
        </p:txBody>
      </p:sp>
      <p:sp>
        <p:nvSpPr>
          <p:cNvPr id="161" name="TextBox 160">
            <a:extLst>
              <a:ext uri="{FF2B5EF4-FFF2-40B4-BE49-F238E27FC236}">
                <a16:creationId xmlns:a16="http://schemas.microsoft.com/office/drawing/2014/main" id="{3E4A7471-F828-A049-2FCC-73AC55209A64}"/>
              </a:ext>
            </a:extLst>
          </p:cNvPr>
          <p:cNvSpPr txBox="1"/>
          <p:nvPr/>
        </p:nvSpPr>
        <p:spPr>
          <a:xfrm>
            <a:off x="3372610" y="495562"/>
            <a:ext cx="2166291" cy="600164"/>
          </a:xfrm>
          <a:prstGeom prst="rect">
            <a:avLst/>
          </a:prstGeom>
          <a:noFill/>
        </p:spPr>
        <p:txBody>
          <a:bodyPr wrap="square" rtlCol="0">
            <a:spAutoFit/>
          </a:bodyPr>
          <a:lstStyle/>
          <a:p>
            <a:pPr algn="ctr"/>
            <a:r>
              <a:rPr lang="en-US" sz="1100" b="1" spc="230" dirty="0" err="1">
                <a:solidFill>
                  <a:schemeClr val="accent2"/>
                </a:solidFill>
                <a:latin typeface="Calibri" panose="020F0502020204030204" pitchFamily="34" charset="0"/>
                <a:ea typeface="Oswald" charset="0"/>
                <a:cs typeface="Calibri" panose="020F0502020204030204" pitchFamily="34" charset="0"/>
              </a:rPr>
              <a:t>H.C.M</a:t>
            </a:r>
            <a:r>
              <a:rPr lang="en-US" sz="1100" b="1" spc="230" dirty="0">
                <a:solidFill>
                  <a:schemeClr val="accent2"/>
                </a:solidFill>
                <a:latin typeface="Calibri" panose="020F0502020204030204" pitchFamily="34" charset="0"/>
                <a:ea typeface="Oswald" charset="0"/>
                <a:cs typeface="Calibri" panose="020F0502020204030204" pitchFamily="34" charset="0"/>
              </a:rPr>
              <a:t>. SENDS REQUESTS TO YOUR PARTIES</a:t>
            </a:r>
          </a:p>
        </p:txBody>
      </p:sp>
      <p:sp>
        <p:nvSpPr>
          <p:cNvPr id="162" name="TextBox 94">
            <a:extLst>
              <a:ext uri="{FF2B5EF4-FFF2-40B4-BE49-F238E27FC236}">
                <a16:creationId xmlns:a16="http://schemas.microsoft.com/office/drawing/2014/main" id="{B7663B42-D109-A9D6-B91A-AF687F88342B}"/>
              </a:ext>
            </a:extLst>
          </p:cNvPr>
          <p:cNvSpPr txBox="1"/>
          <p:nvPr/>
        </p:nvSpPr>
        <p:spPr>
          <a:xfrm>
            <a:off x="609600" y="1444118"/>
            <a:ext cx="707501" cy="89768"/>
          </a:xfrm>
          <a:prstGeom prst="rect">
            <a:avLst/>
          </a:prstGeom>
        </p:spPr>
        <p:txBody>
          <a:bodyPr wrap="square" lIns="0" tIns="0" rIns="0" bIns="0" rtlCol="0" anchor="t">
            <a:spAutoFit/>
          </a:bodyPr>
          <a:lstStyle/>
          <a:p>
            <a:pPr algn="ctr">
              <a:lnSpc>
                <a:spcPts val="678"/>
              </a:lnSpc>
            </a:pPr>
            <a:r>
              <a:rPr lang="en-US" sz="600" dirty="0">
                <a:solidFill>
                  <a:srgbClr val="000000"/>
                </a:solidFill>
                <a:latin typeface="Calibri" panose="020F0502020204030204" pitchFamily="34" charset="0"/>
                <a:ea typeface="Avenir Bold"/>
                <a:cs typeface="Calibri" panose="020F0502020204030204" pitchFamily="34" charset="0"/>
                <a:sym typeface="Avenir Bold"/>
              </a:rPr>
              <a:t>YOUR PARTIES</a:t>
            </a:r>
          </a:p>
        </p:txBody>
      </p:sp>
      <p:sp>
        <p:nvSpPr>
          <p:cNvPr id="163" name="Shape 2617">
            <a:extLst>
              <a:ext uri="{FF2B5EF4-FFF2-40B4-BE49-F238E27FC236}">
                <a16:creationId xmlns:a16="http://schemas.microsoft.com/office/drawing/2014/main" id="{70035F8C-DED6-5BD5-1EA8-FF2671932B49}"/>
              </a:ext>
            </a:extLst>
          </p:cNvPr>
          <p:cNvSpPr/>
          <p:nvPr/>
        </p:nvSpPr>
        <p:spPr>
          <a:xfrm>
            <a:off x="786042" y="1038258"/>
            <a:ext cx="375713" cy="307436"/>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tx2"/>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latin typeface="Calibri" panose="020F0502020204030204" pitchFamily="34" charset="0"/>
              <a:cs typeface="Calibri" panose="020F0502020204030204" pitchFamily="34" charset="0"/>
            </a:endParaRPr>
          </a:p>
        </p:txBody>
      </p:sp>
      <p:sp>
        <p:nvSpPr>
          <p:cNvPr id="164" name="TextBox 163">
            <a:extLst>
              <a:ext uri="{FF2B5EF4-FFF2-40B4-BE49-F238E27FC236}">
                <a16:creationId xmlns:a16="http://schemas.microsoft.com/office/drawing/2014/main" id="{3AB83A39-1470-8D84-40A6-6F8BD4CDCA13}"/>
              </a:ext>
            </a:extLst>
          </p:cNvPr>
          <p:cNvSpPr txBox="1"/>
          <p:nvPr/>
        </p:nvSpPr>
        <p:spPr>
          <a:xfrm>
            <a:off x="718636" y="614405"/>
            <a:ext cx="1835086" cy="261610"/>
          </a:xfrm>
          <a:prstGeom prst="rect">
            <a:avLst/>
          </a:prstGeom>
          <a:noFill/>
        </p:spPr>
        <p:txBody>
          <a:bodyPr wrap="square" rtlCol="0">
            <a:spAutoFit/>
          </a:bodyPr>
          <a:lstStyle/>
          <a:p>
            <a:pPr algn="ctr"/>
            <a:r>
              <a:rPr lang="en-US" sz="1100" b="1" spc="230" dirty="0">
                <a:solidFill>
                  <a:schemeClr val="bg2"/>
                </a:solidFill>
                <a:latin typeface="Calibri" panose="020F0502020204030204" pitchFamily="34" charset="0"/>
                <a:ea typeface="Oswald" charset="0"/>
                <a:cs typeface="Calibri" panose="020F0502020204030204" pitchFamily="34" charset="0"/>
              </a:rPr>
              <a:t>ADD “PARTIES”</a:t>
            </a:r>
          </a:p>
        </p:txBody>
      </p:sp>
      <p:sp>
        <p:nvSpPr>
          <p:cNvPr id="165" name="TextBox 164">
            <a:extLst>
              <a:ext uri="{FF2B5EF4-FFF2-40B4-BE49-F238E27FC236}">
                <a16:creationId xmlns:a16="http://schemas.microsoft.com/office/drawing/2014/main" id="{9C25C451-FA68-CF89-0E3A-49ADAF695590}"/>
              </a:ext>
            </a:extLst>
          </p:cNvPr>
          <p:cNvSpPr txBox="1"/>
          <p:nvPr/>
        </p:nvSpPr>
        <p:spPr>
          <a:xfrm>
            <a:off x="6376399" y="534863"/>
            <a:ext cx="1835086" cy="430887"/>
          </a:xfrm>
          <a:prstGeom prst="rect">
            <a:avLst/>
          </a:prstGeom>
          <a:noFill/>
        </p:spPr>
        <p:txBody>
          <a:bodyPr wrap="square" rtlCol="0">
            <a:spAutoFit/>
          </a:bodyPr>
          <a:lstStyle/>
          <a:p>
            <a:pPr algn="ctr"/>
            <a:r>
              <a:rPr lang="en-US" sz="1100" b="1" spc="230" dirty="0">
                <a:solidFill>
                  <a:schemeClr val="bg1"/>
                </a:solidFill>
                <a:latin typeface="Calibri" panose="020F0502020204030204" pitchFamily="34" charset="0"/>
                <a:ea typeface="Oswald" charset="0"/>
                <a:cs typeface="Calibri" panose="020F0502020204030204" pitchFamily="34" charset="0"/>
              </a:rPr>
              <a:t>FOLLOW UP WITH UNRESPONSIVE</a:t>
            </a:r>
          </a:p>
        </p:txBody>
      </p:sp>
      <p:sp>
        <p:nvSpPr>
          <p:cNvPr id="166" name="TextBox 55">
            <a:extLst>
              <a:ext uri="{FF2B5EF4-FFF2-40B4-BE49-F238E27FC236}">
                <a16:creationId xmlns:a16="http://schemas.microsoft.com/office/drawing/2014/main" id="{59C203DF-086A-9498-CF7D-DB62816037C6}"/>
              </a:ext>
            </a:extLst>
          </p:cNvPr>
          <p:cNvSpPr txBox="1"/>
          <p:nvPr/>
        </p:nvSpPr>
        <p:spPr>
          <a:xfrm>
            <a:off x="6386287" y="1459306"/>
            <a:ext cx="272494" cy="180242"/>
          </a:xfrm>
          <a:prstGeom prst="rect">
            <a:avLst/>
          </a:prstGeom>
        </p:spPr>
        <p:txBody>
          <a:bodyPr lIns="0" tIns="0" rIns="0" bIns="0" rtlCol="0" anchor="t">
            <a:spAutoFit/>
          </a:bodyPr>
          <a:lstStyle/>
          <a:p>
            <a:pPr algn="ctr">
              <a:lnSpc>
                <a:spcPts val="678"/>
              </a:lnSpc>
            </a:pPr>
            <a:r>
              <a:rPr lang="en-US" sz="616" dirty="0" err="1">
                <a:solidFill>
                  <a:schemeClr val="tx2"/>
                </a:solidFill>
                <a:latin typeface="Calibri" panose="020F0502020204030204" pitchFamily="34" charset="0"/>
                <a:ea typeface="Avenir Bold"/>
                <a:cs typeface="Calibri" panose="020F0502020204030204" pitchFamily="34" charset="0"/>
                <a:sym typeface="Avenir Bold"/>
              </a:rPr>
              <a:t>H.C.M</a:t>
            </a:r>
            <a:r>
              <a:rPr lang="en-US" sz="616" dirty="0">
                <a:solidFill>
                  <a:schemeClr val="tx2"/>
                </a:solidFill>
                <a:latin typeface="Calibri" panose="020F0502020204030204" pitchFamily="34" charset="0"/>
                <a:ea typeface="Avenir Bold"/>
                <a:cs typeface="Calibri" panose="020F0502020204030204" pitchFamily="34" charset="0"/>
                <a:sym typeface="Avenir Bold"/>
              </a:rPr>
              <a:t> </a:t>
            </a:r>
          </a:p>
          <a:p>
            <a:pPr algn="ctr">
              <a:lnSpc>
                <a:spcPts val="678"/>
              </a:lnSpc>
              <a:spcBef>
                <a:spcPct val="0"/>
              </a:spcBef>
            </a:pPr>
            <a:r>
              <a:rPr lang="en-US" sz="616" dirty="0">
                <a:solidFill>
                  <a:schemeClr val="tx2"/>
                </a:solidFill>
                <a:latin typeface="Calibri" panose="020F0502020204030204" pitchFamily="34" charset="0"/>
                <a:ea typeface="Avenir Bold"/>
                <a:cs typeface="Calibri" panose="020F0502020204030204" pitchFamily="34" charset="0"/>
                <a:sym typeface="Avenir Bold"/>
              </a:rPr>
              <a:t>AGENT</a:t>
            </a:r>
          </a:p>
        </p:txBody>
      </p:sp>
      <p:sp>
        <p:nvSpPr>
          <p:cNvPr id="168" name="AutoShape 63">
            <a:extLst>
              <a:ext uri="{FF2B5EF4-FFF2-40B4-BE49-F238E27FC236}">
                <a16:creationId xmlns:a16="http://schemas.microsoft.com/office/drawing/2014/main" id="{2BAEFD31-63A2-ECA4-1298-F85F08D89525}"/>
              </a:ext>
            </a:extLst>
          </p:cNvPr>
          <p:cNvSpPr/>
          <p:nvPr/>
        </p:nvSpPr>
        <p:spPr>
          <a:xfrm>
            <a:off x="7406747" y="1239359"/>
            <a:ext cx="287300" cy="0"/>
          </a:xfrm>
          <a:prstGeom prst="line">
            <a:avLst/>
          </a:prstGeom>
          <a:ln w="12700" cap="flat">
            <a:solidFill>
              <a:schemeClr val="tx1"/>
            </a:solidFill>
            <a:prstDash val="solid"/>
            <a:headEnd type="none" w="sm" len="sm"/>
            <a:tailEnd type="arrow" w="med" len="sm"/>
          </a:ln>
        </p:spPr>
      </p:sp>
      <p:sp>
        <p:nvSpPr>
          <p:cNvPr id="169" name="Freeform 64">
            <a:extLst>
              <a:ext uri="{FF2B5EF4-FFF2-40B4-BE49-F238E27FC236}">
                <a16:creationId xmlns:a16="http://schemas.microsoft.com/office/drawing/2014/main" id="{6EDDC186-8C59-06FD-0A44-1A8756841B83}"/>
              </a:ext>
            </a:extLst>
          </p:cNvPr>
          <p:cNvSpPr/>
          <p:nvPr/>
        </p:nvSpPr>
        <p:spPr>
          <a:xfrm>
            <a:off x="7802181" y="1008533"/>
            <a:ext cx="327393" cy="425877"/>
          </a:xfrm>
          <a:custGeom>
            <a:avLst/>
            <a:gdLst/>
            <a:ahLst/>
            <a:cxnLst/>
            <a:rect l="l" t="t" r="r" b="b"/>
            <a:pathLst>
              <a:path w="654785" h="851753">
                <a:moveTo>
                  <a:pt x="0" y="0"/>
                </a:moveTo>
                <a:lnTo>
                  <a:pt x="654786" y="0"/>
                </a:lnTo>
                <a:lnTo>
                  <a:pt x="654786" y="851753"/>
                </a:lnTo>
                <a:lnTo>
                  <a:pt x="0" y="8517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1" name="AutoShape 63">
            <a:extLst>
              <a:ext uri="{FF2B5EF4-FFF2-40B4-BE49-F238E27FC236}">
                <a16:creationId xmlns:a16="http://schemas.microsoft.com/office/drawing/2014/main" id="{43867A97-7F88-D976-F617-248F4E6F3A68}"/>
              </a:ext>
            </a:extLst>
          </p:cNvPr>
          <p:cNvSpPr/>
          <p:nvPr/>
        </p:nvSpPr>
        <p:spPr>
          <a:xfrm>
            <a:off x="6703742" y="1255543"/>
            <a:ext cx="187615" cy="0"/>
          </a:xfrm>
          <a:prstGeom prst="line">
            <a:avLst/>
          </a:prstGeom>
          <a:ln w="12700" cap="flat">
            <a:solidFill>
              <a:schemeClr val="tx1"/>
            </a:solidFill>
            <a:prstDash val="solid"/>
            <a:headEnd type="none" w="sm" len="sm"/>
            <a:tailEnd type="arrow" w="med" len="sm"/>
          </a:ln>
        </p:spPr>
      </p:sp>
      <p:grpSp>
        <p:nvGrpSpPr>
          <p:cNvPr id="173" name="Group 172">
            <a:extLst>
              <a:ext uri="{FF2B5EF4-FFF2-40B4-BE49-F238E27FC236}">
                <a16:creationId xmlns:a16="http://schemas.microsoft.com/office/drawing/2014/main" id="{C999B549-D59C-C865-48B1-954F60D58AD0}"/>
              </a:ext>
            </a:extLst>
          </p:cNvPr>
          <p:cNvGrpSpPr/>
          <p:nvPr/>
        </p:nvGrpSpPr>
        <p:grpSpPr>
          <a:xfrm>
            <a:off x="6993020" y="1138812"/>
            <a:ext cx="430752" cy="329862"/>
            <a:chOff x="6978124" y="1046609"/>
            <a:chExt cx="525173" cy="402168"/>
          </a:xfrm>
        </p:grpSpPr>
        <p:sp>
          <p:nvSpPr>
            <p:cNvPr id="170" name="Shape 2836">
              <a:extLst>
                <a:ext uri="{FF2B5EF4-FFF2-40B4-BE49-F238E27FC236}">
                  <a16:creationId xmlns:a16="http://schemas.microsoft.com/office/drawing/2014/main" id="{745658FE-30AB-85B1-CDA2-2DD1F6E7AE4E}"/>
                </a:ext>
              </a:extLst>
            </p:cNvPr>
            <p:cNvSpPr/>
            <p:nvPr/>
          </p:nvSpPr>
          <p:spPr>
            <a:xfrm>
              <a:off x="7131422" y="1046609"/>
              <a:ext cx="371875" cy="270455"/>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tx1"/>
            </a:solidFill>
            <a:ln w="12700">
              <a:noFill/>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latin typeface="Calibri" panose="020F0502020204030204" pitchFamily="34" charset="0"/>
                <a:cs typeface="Calibri" panose="020F0502020204030204" pitchFamily="34" charset="0"/>
              </a:endParaRPr>
            </a:p>
          </p:txBody>
        </p:sp>
        <p:sp>
          <p:nvSpPr>
            <p:cNvPr id="172" name="Shape 2628">
              <a:extLst>
                <a:ext uri="{FF2B5EF4-FFF2-40B4-BE49-F238E27FC236}">
                  <a16:creationId xmlns:a16="http://schemas.microsoft.com/office/drawing/2014/main" id="{126D38F5-F899-FD7F-0DB4-1E55D81CC333}"/>
                </a:ext>
              </a:extLst>
            </p:cNvPr>
            <p:cNvSpPr/>
            <p:nvPr/>
          </p:nvSpPr>
          <p:spPr>
            <a:xfrm>
              <a:off x="6978124" y="1185350"/>
              <a:ext cx="263427" cy="263427"/>
            </a:xfrm>
            <a:custGeom>
              <a:avLst/>
              <a:gdLst/>
              <a:ahLst/>
              <a:cxnLst>
                <a:cxn ang="0">
                  <a:pos x="wd2" y="hd2"/>
                </a:cxn>
                <a:cxn ang="5400000">
                  <a:pos x="wd2" y="hd2"/>
                </a:cxn>
                <a:cxn ang="10800000">
                  <a:pos x="wd2" y="hd2"/>
                </a:cxn>
                <a:cxn ang="16200000">
                  <a:pos x="wd2" y="hd2"/>
                </a:cxn>
              </a:cxnLst>
              <a:rect l="0" t="0" r="r" b="b"/>
              <a:pathLst>
                <a:path w="21600" h="21600" extrusionOk="0">
                  <a:moveTo>
                    <a:pt x="16445" y="20618"/>
                  </a:moveTo>
                  <a:cubicBezTo>
                    <a:pt x="15830" y="20618"/>
                    <a:pt x="15230" y="20482"/>
                    <a:pt x="14664" y="20214"/>
                  </a:cubicBezTo>
                  <a:cubicBezTo>
                    <a:pt x="14611" y="20189"/>
                    <a:pt x="14556" y="20170"/>
                    <a:pt x="14501" y="20155"/>
                  </a:cubicBezTo>
                  <a:cubicBezTo>
                    <a:pt x="8920" y="17308"/>
                    <a:pt x="4296" y="12685"/>
                    <a:pt x="1448" y="7105"/>
                  </a:cubicBezTo>
                  <a:cubicBezTo>
                    <a:pt x="1432" y="7048"/>
                    <a:pt x="1412" y="6991"/>
                    <a:pt x="1386" y="6936"/>
                  </a:cubicBezTo>
                  <a:cubicBezTo>
                    <a:pt x="1118" y="6369"/>
                    <a:pt x="982" y="5770"/>
                    <a:pt x="982" y="5155"/>
                  </a:cubicBezTo>
                  <a:cubicBezTo>
                    <a:pt x="982" y="2774"/>
                    <a:pt x="3067" y="982"/>
                    <a:pt x="4418" y="982"/>
                  </a:cubicBezTo>
                  <a:cubicBezTo>
                    <a:pt x="4595" y="982"/>
                    <a:pt x="4712" y="1072"/>
                    <a:pt x="4765" y="1126"/>
                  </a:cubicBezTo>
                  <a:cubicBezTo>
                    <a:pt x="4777" y="1139"/>
                    <a:pt x="4800" y="1164"/>
                    <a:pt x="4832" y="1216"/>
                  </a:cubicBezTo>
                  <a:cubicBezTo>
                    <a:pt x="4849" y="1244"/>
                    <a:pt x="4868" y="1271"/>
                    <a:pt x="4888" y="1297"/>
                  </a:cubicBezTo>
                  <a:lnTo>
                    <a:pt x="8121" y="5453"/>
                  </a:lnTo>
                  <a:cubicBezTo>
                    <a:pt x="8146" y="5485"/>
                    <a:pt x="8173" y="5515"/>
                    <a:pt x="8202" y="5544"/>
                  </a:cubicBezTo>
                  <a:cubicBezTo>
                    <a:pt x="8255" y="5598"/>
                    <a:pt x="8345" y="5715"/>
                    <a:pt x="8345" y="5891"/>
                  </a:cubicBezTo>
                  <a:cubicBezTo>
                    <a:pt x="8345" y="5978"/>
                    <a:pt x="8321" y="6060"/>
                    <a:pt x="8274" y="6135"/>
                  </a:cubicBezTo>
                  <a:lnTo>
                    <a:pt x="7180" y="7221"/>
                  </a:lnTo>
                  <a:cubicBezTo>
                    <a:pt x="7175" y="7226"/>
                    <a:pt x="7170" y="7231"/>
                    <a:pt x="7165" y="7236"/>
                  </a:cubicBezTo>
                  <a:cubicBezTo>
                    <a:pt x="6769" y="7609"/>
                    <a:pt x="6543" y="8126"/>
                    <a:pt x="6543" y="8668"/>
                  </a:cubicBezTo>
                  <a:cubicBezTo>
                    <a:pt x="6543" y="9175"/>
                    <a:pt x="6740" y="9658"/>
                    <a:pt x="7082" y="10020"/>
                  </a:cubicBezTo>
                  <a:cubicBezTo>
                    <a:pt x="7094" y="10040"/>
                    <a:pt x="7107" y="10059"/>
                    <a:pt x="7121" y="10078"/>
                  </a:cubicBezTo>
                  <a:cubicBezTo>
                    <a:pt x="8327" y="11745"/>
                    <a:pt x="9810" y="13222"/>
                    <a:pt x="11528" y="14469"/>
                  </a:cubicBezTo>
                  <a:cubicBezTo>
                    <a:pt x="11541" y="14478"/>
                    <a:pt x="11555" y="14487"/>
                    <a:pt x="11568" y="14496"/>
                  </a:cubicBezTo>
                  <a:cubicBezTo>
                    <a:pt x="11931" y="14844"/>
                    <a:pt x="12418" y="15045"/>
                    <a:pt x="12928" y="15045"/>
                  </a:cubicBezTo>
                  <a:cubicBezTo>
                    <a:pt x="13440" y="15045"/>
                    <a:pt x="13934" y="14840"/>
                    <a:pt x="14301" y="14479"/>
                  </a:cubicBezTo>
                  <a:cubicBezTo>
                    <a:pt x="14320" y="14463"/>
                    <a:pt x="14338" y="14446"/>
                    <a:pt x="14356" y="14427"/>
                  </a:cubicBezTo>
                  <a:lnTo>
                    <a:pt x="15456" y="13320"/>
                  </a:lnTo>
                  <a:cubicBezTo>
                    <a:pt x="15533" y="13271"/>
                    <a:pt x="15615" y="13247"/>
                    <a:pt x="15701" y="13247"/>
                  </a:cubicBezTo>
                  <a:cubicBezTo>
                    <a:pt x="15878" y="13247"/>
                    <a:pt x="15995" y="13337"/>
                    <a:pt x="16048" y="13391"/>
                  </a:cubicBezTo>
                  <a:cubicBezTo>
                    <a:pt x="16077" y="13420"/>
                    <a:pt x="16108" y="13447"/>
                    <a:pt x="16140" y="13472"/>
                  </a:cubicBezTo>
                  <a:lnTo>
                    <a:pt x="20296" y="16704"/>
                  </a:lnTo>
                  <a:cubicBezTo>
                    <a:pt x="20323" y="16725"/>
                    <a:pt x="20351" y="16744"/>
                    <a:pt x="20379" y="16762"/>
                  </a:cubicBezTo>
                  <a:cubicBezTo>
                    <a:pt x="20431" y="16795"/>
                    <a:pt x="20455" y="16816"/>
                    <a:pt x="20466" y="16827"/>
                  </a:cubicBezTo>
                  <a:cubicBezTo>
                    <a:pt x="20520" y="16881"/>
                    <a:pt x="20610" y="16997"/>
                    <a:pt x="20610" y="17174"/>
                  </a:cubicBezTo>
                  <a:cubicBezTo>
                    <a:pt x="20610" y="17207"/>
                    <a:pt x="20612" y="17240"/>
                    <a:pt x="20616" y="17273"/>
                  </a:cubicBezTo>
                  <a:cubicBezTo>
                    <a:pt x="20539" y="18625"/>
                    <a:pt x="18774" y="20618"/>
                    <a:pt x="16445" y="20618"/>
                  </a:cubicBezTo>
                  <a:moveTo>
                    <a:pt x="21600" y="17174"/>
                  </a:moveTo>
                  <a:lnTo>
                    <a:pt x="21592" y="17174"/>
                  </a:lnTo>
                  <a:cubicBezTo>
                    <a:pt x="21592" y="16768"/>
                    <a:pt x="21427" y="16399"/>
                    <a:pt x="21161" y="16133"/>
                  </a:cubicBezTo>
                  <a:cubicBezTo>
                    <a:pt x="21082" y="16054"/>
                    <a:pt x="20994" y="15988"/>
                    <a:pt x="20899" y="15929"/>
                  </a:cubicBezTo>
                  <a:lnTo>
                    <a:pt x="16743" y="12697"/>
                  </a:lnTo>
                  <a:cubicBezTo>
                    <a:pt x="16476" y="12430"/>
                    <a:pt x="16108" y="12265"/>
                    <a:pt x="15701" y="12265"/>
                  </a:cubicBezTo>
                  <a:cubicBezTo>
                    <a:pt x="15368" y="12265"/>
                    <a:pt x="15065" y="12380"/>
                    <a:pt x="14819" y="12567"/>
                  </a:cubicBezTo>
                  <a:lnTo>
                    <a:pt x="13659" y="13736"/>
                  </a:lnTo>
                  <a:lnTo>
                    <a:pt x="13656" y="13733"/>
                  </a:lnTo>
                  <a:cubicBezTo>
                    <a:pt x="13477" y="13934"/>
                    <a:pt x="13218" y="14063"/>
                    <a:pt x="12928" y="14063"/>
                  </a:cubicBezTo>
                  <a:cubicBezTo>
                    <a:pt x="12595" y="14063"/>
                    <a:pt x="12303" y="13897"/>
                    <a:pt x="12125" y="13645"/>
                  </a:cubicBezTo>
                  <a:cubicBezTo>
                    <a:pt x="12119" y="13654"/>
                    <a:pt x="12111" y="13663"/>
                    <a:pt x="12104" y="13674"/>
                  </a:cubicBezTo>
                  <a:cubicBezTo>
                    <a:pt x="10500" y="12510"/>
                    <a:pt x="9078" y="11108"/>
                    <a:pt x="7916" y="9502"/>
                  </a:cubicBezTo>
                  <a:cubicBezTo>
                    <a:pt x="7927" y="9495"/>
                    <a:pt x="7937" y="9486"/>
                    <a:pt x="7949" y="9479"/>
                  </a:cubicBezTo>
                  <a:cubicBezTo>
                    <a:pt x="7693" y="9299"/>
                    <a:pt x="7525" y="9004"/>
                    <a:pt x="7525" y="8668"/>
                  </a:cubicBezTo>
                  <a:cubicBezTo>
                    <a:pt x="7525" y="8367"/>
                    <a:pt x="7662" y="8101"/>
                    <a:pt x="7873" y="7920"/>
                  </a:cubicBezTo>
                  <a:lnTo>
                    <a:pt x="7872" y="7918"/>
                  </a:lnTo>
                  <a:lnTo>
                    <a:pt x="9026" y="6773"/>
                  </a:lnTo>
                  <a:cubicBezTo>
                    <a:pt x="9213" y="6528"/>
                    <a:pt x="9327" y="6224"/>
                    <a:pt x="9327" y="5891"/>
                  </a:cubicBezTo>
                  <a:cubicBezTo>
                    <a:pt x="9327" y="5485"/>
                    <a:pt x="9162" y="5116"/>
                    <a:pt x="8896" y="4850"/>
                  </a:cubicBezTo>
                  <a:lnTo>
                    <a:pt x="5663" y="693"/>
                  </a:lnTo>
                  <a:cubicBezTo>
                    <a:pt x="5604" y="599"/>
                    <a:pt x="5538" y="510"/>
                    <a:pt x="5459" y="432"/>
                  </a:cubicBezTo>
                  <a:cubicBezTo>
                    <a:pt x="5193" y="165"/>
                    <a:pt x="4825" y="0"/>
                    <a:pt x="4418" y="0"/>
                  </a:cubicBezTo>
                  <a:cubicBezTo>
                    <a:pt x="2455" y="0"/>
                    <a:pt x="0" y="2308"/>
                    <a:pt x="0" y="5155"/>
                  </a:cubicBezTo>
                  <a:cubicBezTo>
                    <a:pt x="0" y="5943"/>
                    <a:pt x="183" y="6688"/>
                    <a:pt x="499" y="7356"/>
                  </a:cubicBezTo>
                  <a:lnTo>
                    <a:pt x="483" y="7373"/>
                  </a:lnTo>
                  <a:cubicBezTo>
                    <a:pt x="3436" y="13255"/>
                    <a:pt x="8345" y="18164"/>
                    <a:pt x="14228" y="21117"/>
                  </a:cubicBezTo>
                  <a:lnTo>
                    <a:pt x="14244" y="21101"/>
                  </a:lnTo>
                  <a:cubicBezTo>
                    <a:pt x="14912" y="21418"/>
                    <a:pt x="15657" y="21600"/>
                    <a:pt x="16445" y="21600"/>
                  </a:cubicBezTo>
                  <a:cubicBezTo>
                    <a:pt x="19292" y="21600"/>
                    <a:pt x="21600" y="19145"/>
                    <a:pt x="21600" y="17182"/>
                  </a:cubicBezTo>
                  <a:cubicBezTo>
                    <a:pt x="21600" y="17179"/>
                    <a:pt x="21600" y="17177"/>
                    <a:pt x="21600" y="17174"/>
                  </a:cubicBezTo>
                </a:path>
              </a:pathLst>
            </a:custGeom>
            <a:solidFill>
              <a:schemeClr val="tx1"/>
            </a:solidFill>
            <a:ln w="3175">
              <a:solidFill>
                <a:schemeClr val="tx1"/>
              </a:solidFill>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latin typeface="Calibri" panose="020F0502020204030204" pitchFamily="34" charset="0"/>
                <a:cs typeface="Calibri" panose="020F0502020204030204" pitchFamily="34" charset="0"/>
              </a:endParaRPr>
            </a:p>
          </p:txBody>
        </p:sp>
      </p:grpSp>
      <p:sp>
        <p:nvSpPr>
          <p:cNvPr id="182" name="TextBox 55">
            <a:extLst>
              <a:ext uri="{FF2B5EF4-FFF2-40B4-BE49-F238E27FC236}">
                <a16:creationId xmlns:a16="http://schemas.microsoft.com/office/drawing/2014/main" id="{0E6B69F7-8569-9A00-BD3E-0BD3FD7BA726}"/>
              </a:ext>
            </a:extLst>
          </p:cNvPr>
          <p:cNvSpPr txBox="1"/>
          <p:nvPr/>
        </p:nvSpPr>
        <p:spPr>
          <a:xfrm>
            <a:off x="770262" y="4425181"/>
            <a:ext cx="272494" cy="180242"/>
          </a:xfrm>
          <a:prstGeom prst="rect">
            <a:avLst/>
          </a:prstGeom>
        </p:spPr>
        <p:txBody>
          <a:bodyPr lIns="0" tIns="0" rIns="0" bIns="0" rtlCol="0" anchor="t">
            <a:spAutoFit/>
          </a:bodyPr>
          <a:lstStyle/>
          <a:p>
            <a:pPr algn="ctr">
              <a:lnSpc>
                <a:spcPts val="678"/>
              </a:lnSpc>
            </a:pPr>
            <a:r>
              <a:rPr lang="en-US" sz="616" dirty="0" err="1">
                <a:solidFill>
                  <a:schemeClr val="tx2"/>
                </a:solidFill>
                <a:latin typeface="Calibri" panose="020F0502020204030204" pitchFamily="34" charset="0"/>
                <a:ea typeface="Avenir Bold"/>
                <a:cs typeface="Calibri" panose="020F0502020204030204" pitchFamily="34" charset="0"/>
                <a:sym typeface="Avenir Bold"/>
              </a:rPr>
              <a:t>H.C.M</a:t>
            </a:r>
            <a:r>
              <a:rPr lang="en-US" sz="616" dirty="0">
                <a:solidFill>
                  <a:schemeClr val="tx2"/>
                </a:solidFill>
                <a:latin typeface="Calibri" panose="020F0502020204030204" pitchFamily="34" charset="0"/>
                <a:ea typeface="Avenir Bold"/>
                <a:cs typeface="Calibri" panose="020F0502020204030204" pitchFamily="34" charset="0"/>
                <a:sym typeface="Avenir Bold"/>
              </a:rPr>
              <a:t> </a:t>
            </a:r>
          </a:p>
          <a:p>
            <a:pPr algn="ctr">
              <a:lnSpc>
                <a:spcPts val="678"/>
              </a:lnSpc>
              <a:spcBef>
                <a:spcPct val="0"/>
              </a:spcBef>
            </a:pPr>
            <a:r>
              <a:rPr lang="en-US" sz="616" dirty="0">
                <a:solidFill>
                  <a:schemeClr val="tx2"/>
                </a:solidFill>
                <a:latin typeface="Calibri" panose="020F0502020204030204" pitchFamily="34" charset="0"/>
                <a:ea typeface="Avenir Bold"/>
                <a:cs typeface="Calibri" panose="020F0502020204030204" pitchFamily="34" charset="0"/>
                <a:sym typeface="Avenir Bold"/>
              </a:rPr>
              <a:t>AGENT</a:t>
            </a:r>
          </a:p>
        </p:txBody>
      </p:sp>
      <p:sp>
        <p:nvSpPr>
          <p:cNvPr id="185" name="Freeform 64">
            <a:extLst>
              <a:ext uri="{FF2B5EF4-FFF2-40B4-BE49-F238E27FC236}">
                <a16:creationId xmlns:a16="http://schemas.microsoft.com/office/drawing/2014/main" id="{4C2E7D8E-9891-A395-D46F-24146DD53698}"/>
              </a:ext>
            </a:extLst>
          </p:cNvPr>
          <p:cNvSpPr/>
          <p:nvPr/>
        </p:nvSpPr>
        <p:spPr>
          <a:xfrm>
            <a:off x="2186156" y="3974408"/>
            <a:ext cx="327393" cy="425877"/>
          </a:xfrm>
          <a:custGeom>
            <a:avLst/>
            <a:gdLst/>
            <a:ahLst/>
            <a:cxnLst/>
            <a:rect l="l" t="t" r="r" b="b"/>
            <a:pathLst>
              <a:path w="654785" h="851753">
                <a:moveTo>
                  <a:pt x="0" y="0"/>
                </a:moveTo>
                <a:lnTo>
                  <a:pt x="654786" y="0"/>
                </a:lnTo>
                <a:lnTo>
                  <a:pt x="654786" y="851753"/>
                </a:lnTo>
                <a:lnTo>
                  <a:pt x="0" y="8517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87" name="Group 186">
            <a:extLst>
              <a:ext uri="{FF2B5EF4-FFF2-40B4-BE49-F238E27FC236}">
                <a16:creationId xmlns:a16="http://schemas.microsoft.com/office/drawing/2014/main" id="{9121A945-F29C-0A3F-DE47-513CD19788E0}"/>
              </a:ext>
            </a:extLst>
          </p:cNvPr>
          <p:cNvGrpSpPr/>
          <p:nvPr/>
        </p:nvGrpSpPr>
        <p:grpSpPr>
          <a:xfrm>
            <a:off x="1376995" y="4104687"/>
            <a:ext cx="430752" cy="329862"/>
            <a:chOff x="6978124" y="1046609"/>
            <a:chExt cx="525173" cy="402168"/>
          </a:xfrm>
        </p:grpSpPr>
        <p:sp>
          <p:nvSpPr>
            <p:cNvPr id="188" name="Shape 2836">
              <a:extLst>
                <a:ext uri="{FF2B5EF4-FFF2-40B4-BE49-F238E27FC236}">
                  <a16:creationId xmlns:a16="http://schemas.microsoft.com/office/drawing/2014/main" id="{D66B93CE-CDE8-5D71-6B42-65E369CE61C6}"/>
                </a:ext>
              </a:extLst>
            </p:cNvPr>
            <p:cNvSpPr/>
            <p:nvPr/>
          </p:nvSpPr>
          <p:spPr>
            <a:xfrm>
              <a:off x="7131422" y="1046609"/>
              <a:ext cx="371875" cy="270455"/>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tx1"/>
            </a:solidFill>
            <a:ln w="12700">
              <a:noFill/>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latin typeface="Calibri" panose="020F0502020204030204" pitchFamily="34" charset="0"/>
                <a:cs typeface="Calibri" panose="020F0502020204030204" pitchFamily="34" charset="0"/>
              </a:endParaRPr>
            </a:p>
          </p:txBody>
        </p:sp>
        <p:sp>
          <p:nvSpPr>
            <p:cNvPr id="189" name="Shape 2628">
              <a:extLst>
                <a:ext uri="{FF2B5EF4-FFF2-40B4-BE49-F238E27FC236}">
                  <a16:creationId xmlns:a16="http://schemas.microsoft.com/office/drawing/2014/main" id="{8F412B70-DB14-D968-913D-30F508C24343}"/>
                </a:ext>
              </a:extLst>
            </p:cNvPr>
            <p:cNvSpPr/>
            <p:nvPr/>
          </p:nvSpPr>
          <p:spPr>
            <a:xfrm>
              <a:off x="6978124" y="1185350"/>
              <a:ext cx="263427" cy="263427"/>
            </a:xfrm>
            <a:custGeom>
              <a:avLst/>
              <a:gdLst/>
              <a:ahLst/>
              <a:cxnLst>
                <a:cxn ang="0">
                  <a:pos x="wd2" y="hd2"/>
                </a:cxn>
                <a:cxn ang="5400000">
                  <a:pos x="wd2" y="hd2"/>
                </a:cxn>
                <a:cxn ang="10800000">
                  <a:pos x="wd2" y="hd2"/>
                </a:cxn>
                <a:cxn ang="16200000">
                  <a:pos x="wd2" y="hd2"/>
                </a:cxn>
              </a:cxnLst>
              <a:rect l="0" t="0" r="r" b="b"/>
              <a:pathLst>
                <a:path w="21600" h="21600" extrusionOk="0">
                  <a:moveTo>
                    <a:pt x="16445" y="20618"/>
                  </a:moveTo>
                  <a:cubicBezTo>
                    <a:pt x="15830" y="20618"/>
                    <a:pt x="15230" y="20482"/>
                    <a:pt x="14664" y="20214"/>
                  </a:cubicBezTo>
                  <a:cubicBezTo>
                    <a:pt x="14611" y="20189"/>
                    <a:pt x="14556" y="20170"/>
                    <a:pt x="14501" y="20155"/>
                  </a:cubicBezTo>
                  <a:cubicBezTo>
                    <a:pt x="8920" y="17308"/>
                    <a:pt x="4296" y="12685"/>
                    <a:pt x="1448" y="7105"/>
                  </a:cubicBezTo>
                  <a:cubicBezTo>
                    <a:pt x="1432" y="7048"/>
                    <a:pt x="1412" y="6991"/>
                    <a:pt x="1386" y="6936"/>
                  </a:cubicBezTo>
                  <a:cubicBezTo>
                    <a:pt x="1118" y="6369"/>
                    <a:pt x="982" y="5770"/>
                    <a:pt x="982" y="5155"/>
                  </a:cubicBezTo>
                  <a:cubicBezTo>
                    <a:pt x="982" y="2774"/>
                    <a:pt x="3067" y="982"/>
                    <a:pt x="4418" y="982"/>
                  </a:cubicBezTo>
                  <a:cubicBezTo>
                    <a:pt x="4595" y="982"/>
                    <a:pt x="4712" y="1072"/>
                    <a:pt x="4765" y="1126"/>
                  </a:cubicBezTo>
                  <a:cubicBezTo>
                    <a:pt x="4777" y="1139"/>
                    <a:pt x="4800" y="1164"/>
                    <a:pt x="4832" y="1216"/>
                  </a:cubicBezTo>
                  <a:cubicBezTo>
                    <a:pt x="4849" y="1244"/>
                    <a:pt x="4868" y="1271"/>
                    <a:pt x="4888" y="1297"/>
                  </a:cubicBezTo>
                  <a:lnTo>
                    <a:pt x="8121" y="5453"/>
                  </a:lnTo>
                  <a:cubicBezTo>
                    <a:pt x="8146" y="5485"/>
                    <a:pt x="8173" y="5515"/>
                    <a:pt x="8202" y="5544"/>
                  </a:cubicBezTo>
                  <a:cubicBezTo>
                    <a:pt x="8255" y="5598"/>
                    <a:pt x="8345" y="5715"/>
                    <a:pt x="8345" y="5891"/>
                  </a:cubicBezTo>
                  <a:cubicBezTo>
                    <a:pt x="8345" y="5978"/>
                    <a:pt x="8321" y="6060"/>
                    <a:pt x="8274" y="6135"/>
                  </a:cubicBezTo>
                  <a:lnTo>
                    <a:pt x="7180" y="7221"/>
                  </a:lnTo>
                  <a:cubicBezTo>
                    <a:pt x="7175" y="7226"/>
                    <a:pt x="7170" y="7231"/>
                    <a:pt x="7165" y="7236"/>
                  </a:cubicBezTo>
                  <a:cubicBezTo>
                    <a:pt x="6769" y="7609"/>
                    <a:pt x="6543" y="8126"/>
                    <a:pt x="6543" y="8668"/>
                  </a:cubicBezTo>
                  <a:cubicBezTo>
                    <a:pt x="6543" y="9175"/>
                    <a:pt x="6740" y="9658"/>
                    <a:pt x="7082" y="10020"/>
                  </a:cubicBezTo>
                  <a:cubicBezTo>
                    <a:pt x="7094" y="10040"/>
                    <a:pt x="7107" y="10059"/>
                    <a:pt x="7121" y="10078"/>
                  </a:cubicBezTo>
                  <a:cubicBezTo>
                    <a:pt x="8327" y="11745"/>
                    <a:pt x="9810" y="13222"/>
                    <a:pt x="11528" y="14469"/>
                  </a:cubicBezTo>
                  <a:cubicBezTo>
                    <a:pt x="11541" y="14478"/>
                    <a:pt x="11555" y="14487"/>
                    <a:pt x="11568" y="14496"/>
                  </a:cubicBezTo>
                  <a:cubicBezTo>
                    <a:pt x="11931" y="14844"/>
                    <a:pt x="12418" y="15045"/>
                    <a:pt x="12928" y="15045"/>
                  </a:cubicBezTo>
                  <a:cubicBezTo>
                    <a:pt x="13440" y="15045"/>
                    <a:pt x="13934" y="14840"/>
                    <a:pt x="14301" y="14479"/>
                  </a:cubicBezTo>
                  <a:cubicBezTo>
                    <a:pt x="14320" y="14463"/>
                    <a:pt x="14338" y="14446"/>
                    <a:pt x="14356" y="14427"/>
                  </a:cubicBezTo>
                  <a:lnTo>
                    <a:pt x="15456" y="13320"/>
                  </a:lnTo>
                  <a:cubicBezTo>
                    <a:pt x="15533" y="13271"/>
                    <a:pt x="15615" y="13247"/>
                    <a:pt x="15701" y="13247"/>
                  </a:cubicBezTo>
                  <a:cubicBezTo>
                    <a:pt x="15878" y="13247"/>
                    <a:pt x="15995" y="13337"/>
                    <a:pt x="16048" y="13391"/>
                  </a:cubicBezTo>
                  <a:cubicBezTo>
                    <a:pt x="16077" y="13420"/>
                    <a:pt x="16108" y="13447"/>
                    <a:pt x="16140" y="13472"/>
                  </a:cubicBezTo>
                  <a:lnTo>
                    <a:pt x="20296" y="16704"/>
                  </a:lnTo>
                  <a:cubicBezTo>
                    <a:pt x="20323" y="16725"/>
                    <a:pt x="20351" y="16744"/>
                    <a:pt x="20379" y="16762"/>
                  </a:cubicBezTo>
                  <a:cubicBezTo>
                    <a:pt x="20431" y="16795"/>
                    <a:pt x="20455" y="16816"/>
                    <a:pt x="20466" y="16827"/>
                  </a:cubicBezTo>
                  <a:cubicBezTo>
                    <a:pt x="20520" y="16881"/>
                    <a:pt x="20610" y="16997"/>
                    <a:pt x="20610" y="17174"/>
                  </a:cubicBezTo>
                  <a:cubicBezTo>
                    <a:pt x="20610" y="17207"/>
                    <a:pt x="20612" y="17240"/>
                    <a:pt x="20616" y="17273"/>
                  </a:cubicBezTo>
                  <a:cubicBezTo>
                    <a:pt x="20539" y="18625"/>
                    <a:pt x="18774" y="20618"/>
                    <a:pt x="16445" y="20618"/>
                  </a:cubicBezTo>
                  <a:moveTo>
                    <a:pt x="21600" y="17174"/>
                  </a:moveTo>
                  <a:lnTo>
                    <a:pt x="21592" y="17174"/>
                  </a:lnTo>
                  <a:cubicBezTo>
                    <a:pt x="21592" y="16768"/>
                    <a:pt x="21427" y="16399"/>
                    <a:pt x="21161" y="16133"/>
                  </a:cubicBezTo>
                  <a:cubicBezTo>
                    <a:pt x="21082" y="16054"/>
                    <a:pt x="20994" y="15988"/>
                    <a:pt x="20899" y="15929"/>
                  </a:cubicBezTo>
                  <a:lnTo>
                    <a:pt x="16743" y="12697"/>
                  </a:lnTo>
                  <a:cubicBezTo>
                    <a:pt x="16476" y="12430"/>
                    <a:pt x="16108" y="12265"/>
                    <a:pt x="15701" y="12265"/>
                  </a:cubicBezTo>
                  <a:cubicBezTo>
                    <a:pt x="15368" y="12265"/>
                    <a:pt x="15065" y="12380"/>
                    <a:pt x="14819" y="12567"/>
                  </a:cubicBezTo>
                  <a:lnTo>
                    <a:pt x="13659" y="13736"/>
                  </a:lnTo>
                  <a:lnTo>
                    <a:pt x="13656" y="13733"/>
                  </a:lnTo>
                  <a:cubicBezTo>
                    <a:pt x="13477" y="13934"/>
                    <a:pt x="13218" y="14063"/>
                    <a:pt x="12928" y="14063"/>
                  </a:cubicBezTo>
                  <a:cubicBezTo>
                    <a:pt x="12595" y="14063"/>
                    <a:pt x="12303" y="13897"/>
                    <a:pt x="12125" y="13645"/>
                  </a:cubicBezTo>
                  <a:cubicBezTo>
                    <a:pt x="12119" y="13654"/>
                    <a:pt x="12111" y="13663"/>
                    <a:pt x="12104" y="13674"/>
                  </a:cubicBezTo>
                  <a:cubicBezTo>
                    <a:pt x="10500" y="12510"/>
                    <a:pt x="9078" y="11108"/>
                    <a:pt x="7916" y="9502"/>
                  </a:cubicBezTo>
                  <a:cubicBezTo>
                    <a:pt x="7927" y="9495"/>
                    <a:pt x="7937" y="9486"/>
                    <a:pt x="7949" y="9479"/>
                  </a:cubicBezTo>
                  <a:cubicBezTo>
                    <a:pt x="7693" y="9299"/>
                    <a:pt x="7525" y="9004"/>
                    <a:pt x="7525" y="8668"/>
                  </a:cubicBezTo>
                  <a:cubicBezTo>
                    <a:pt x="7525" y="8367"/>
                    <a:pt x="7662" y="8101"/>
                    <a:pt x="7873" y="7920"/>
                  </a:cubicBezTo>
                  <a:lnTo>
                    <a:pt x="7872" y="7918"/>
                  </a:lnTo>
                  <a:lnTo>
                    <a:pt x="9026" y="6773"/>
                  </a:lnTo>
                  <a:cubicBezTo>
                    <a:pt x="9213" y="6528"/>
                    <a:pt x="9327" y="6224"/>
                    <a:pt x="9327" y="5891"/>
                  </a:cubicBezTo>
                  <a:cubicBezTo>
                    <a:pt x="9327" y="5485"/>
                    <a:pt x="9162" y="5116"/>
                    <a:pt x="8896" y="4850"/>
                  </a:cubicBezTo>
                  <a:lnTo>
                    <a:pt x="5663" y="693"/>
                  </a:lnTo>
                  <a:cubicBezTo>
                    <a:pt x="5604" y="599"/>
                    <a:pt x="5538" y="510"/>
                    <a:pt x="5459" y="432"/>
                  </a:cubicBezTo>
                  <a:cubicBezTo>
                    <a:pt x="5193" y="165"/>
                    <a:pt x="4825" y="0"/>
                    <a:pt x="4418" y="0"/>
                  </a:cubicBezTo>
                  <a:cubicBezTo>
                    <a:pt x="2455" y="0"/>
                    <a:pt x="0" y="2308"/>
                    <a:pt x="0" y="5155"/>
                  </a:cubicBezTo>
                  <a:cubicBezTo>
                    <a:pt x="0" y="5943"/>
                    <a:pt x="183" y="6688"/>
                    <a:pt x="499" y="7356"/>
                  </a:cubicBezTo>
                  <a:lnTo>
                    <a:pt x="483" y="7373"/>
                  </a:lnTo>
                  <a:cubicBezTo>
                    <a:pt x="3436" y="13255"/>
                    <a:pt x="8345" y="18164"/>
                    <a:pt x="14228" y="21117"/>
                  </a:cubicBezTo>
                  <a:lnTo>
                    <a:pt x="14244" y="21101"/>
                  </a:lnTo>
                  <a:cubicBezTo>
                    <a:pt x="14912" y="21418"/>
                    <a:pt x="15657" y="21600"/>
                    <a:pt x="16445" y="21600"/>
                  </a:cubicBezTo>
                  <a:cubicBezTo>
                    <a:pt x="19292" y="21600"/>
                    <a:pt x="21600" y="19145"/>
                    <a:pt x="21600" y="17182"/>
                  </a:cubicBezTo>
                  <a:cubicBezTo>
                    <a:pt x="21600" y="17179"/>
                    <a:pt x="21600" y="17177"/>
                    <a:pt x="21600" y="17174"/>
                  </a:cubicBezTo>
                </a:path>
              </a:pathLst>
            </a:custGeom>
            <a:solidFill>
              <a:schemeClr val="tx1"/>
            </a:solidFill>
            <a:ln w="3175">
              <a:solidFill>
                <a:schemeClr val="tx1"/>
              </a:solidFill>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latin typeface="Calibri" panose="020F0502020204030204" pitchFamily="34" charset="0"/>
                <a:cs typeface="Calibri" panose="020F0502020204030204" pitchFamily="34" charset="0"/>
              </a:endParaRPr>
            </a:p>
          </p:txBody>
        </p:sp>
      </p:grpSp>
      <p:sp>
        <p:nvSpPr>
          <p:cNvPr id="190" name="TextBox 189">
            <a:extLst>
              <a:ext uri="{FF2B5EF4-FFF2-40B4-BE49-F238E27FC236}">
                <a16:creationId xmlns:a16="http://schemas.microsoft.com/office/drawing/2014/main" id="{2244AD6E-1736-90D0-C276-F2DC8C51B870}"/>
              </a:ext>
            </a:extLst>
          </p:cNvPr>
          <p:cNvSpPr txBox="1"/>
          <p:nvPr/>
        </p:nvSpPr>
        <p:spPr>
          <a:xfrm>
            <a:off x="712163" y="3498531"/>
            <a:ext cx="1835086" cy="430887"/>
          </a:xfrm>
          <a:prstGeom prst="rect">
            <a:avLst/>
          </a:prstGeom>
          <a:noFill/>
        </p:spPr>
        <p:txBody>
          <a:bodyPr wrap="square" rtlCol="0">
            <a:spAutoFit/>
          </a:bodyPr>
          <a:lstStyle/>
          <a:p>
            <a:pPr algn="ctr"/>
            <a:r>
              <a:rPr lang="en-US" sz="1100" b="1" spc="230" dirty="0" err="1">
                <a:solidFill>
                  <a:schemeClr val="bg2"/>
                </a:solidFill>
                <a:latin typeface="Calibri" panose="020F0502020204030204" pitchFamily="34" charset="0"/>
                <a:ea typeface="Oswald" charset="0"/>
                <a:cs typeface="Calibri" panose="020F0502020204030204" pitchFamily="34" charset="0"/>
              </a:rPr>
              <a:t>H.C.M</a:t>
            </a:r>
            <a:r>
              <a:rPr lang="en-US" sz="1100" b="1" spc="230" dirty="0">
                <a:solidFill>
                  <a:schemeClr val="bg2"/>
                </a:solidFill>
                <a:latin typeface="Calibri" panose="020F0502020204030204" pitchFamily="34" charset="0"/>
                <a:ea typeface="Oswald" charset="0"/>
                <a:cs typeface="Calibri" panose="020F0502020204030204" pitchFamily="34" charset="0"/>
              </a:rPr>
              <a:t>. PROVIDES CUSTOM SUPPORT</a:t>
            </a:r>
          </a:p>
        </p:txBody>
      </p:sp>
      <p:sp>
        <p:nvSpPr>
          <p:cNvPr id="192" name="TextBox 191">
            <a:extLst>
              <a:ext uri="{FF2B5EF4-FFF2-40B4-BE49-F238E27FC236}">
                <a16:creationId xmlns:a16="http://schemas.microsoft.com/office/drawing/2014/main" id="{6FCA1368-D1C7-D9E7-3BE4-0BE0850C2CD1}"/>
              </a:ext>
            </a:extLst>
          </p:cNvPr>
          <p:cNvSpPr txBox="1"/>
          <p:nvPr/>
        </p:nvSpPr>
        <p:spPr>
          <a:xfrm>
            <a:off x="6166515" y="3498531"/>
            <a:ext cx="2155774" cy="430887"/>
          </a:xfrm>
          <a:prstGeom prst="rect">
            <a:avLst/>
          </a:prstGeom>
          <a:noFill/>
        </p:spPr>
        <p:txBody>
          <a:bodyPr wrap="square" rtlCol="0">
            <a:spAutoFit/>
          </a:bodyPr>
          <a:lstStyle/>
          <a:p>
            <a:pPr algn="ctr"/>
            <a:r>
              <a:rPr lang="en-US" sz="1100" b="1" spc="230" dirty="0" err="1">
                <a:solidFill>
                  <a:schemeClr val="accent2"/>
                </a:solidFill>
                <a:latin typeface="Calibri" panose="020F0502020204030204" pitchFamily="34" charset="0"/>
                <a:ea typeface="Oswald" charset="0"/>
                <a:cs typeface="Calibri" panose="020F0502020204030204" pitchFamily="34" charset="0"/>
              </a:rPr>
              <a:t>H.C.M</a:t>
            </a:r>
            <a:r>
              <a:rPr lang="en-US" sz="1100" b="1" spc="230" dirty="0">
                <a:solidFill>
                  <a:schemeClr val="accent2"/>
                </a:solidFill>
                <a:latin typeface="Calibri" panose="020F0502020204030204" pitchFamily="34" charset="0"/>
                <a:ea typeface="Oswald" charset="0"/>
                <a:cs typeface="Calibri" panose="020F0502020204030204" pitchFamily="34" charset="0"/>
              </a:rPr>
              <a:t>. SENDS RENEWAL REQUESTS</a:t>
            </a:r>
          </a:p>
        </p:txBody>
      </p:sp>
      <p:sp>
        <p:nvSpPr>
          <p:cNvPr id="193" name="AutoShape 63">
            <a:extLst>
              <a:ext uri="{FF2B5EF4-FFF2-40B4-BE49-F238E27FC236}">
                <a16:creationId xmlns:a16="http://schemas.microsoft.com/office/drawing/2014/main" id="{FD1A49EC-4615-D903-0656-A529E1BD63FE}"/>
              </a:ext>
            </a:extLst>
          </p:cNvPr>
          <p:cNvSpPr/>
          <p:nvPr/>
        </p:nvSpPr>
        <p:spPr>
          <a:xfrm>
            <a:off x="7156755" y="4292555"/>
            <a:ext cx="287300" cy="0"/>
          </a:xfrm>
          <a:prstGeom prst="line">
            <a:avLst/>
          </a:prstGeom>
          <a:ln w="12700" cap="flat">
            <a:solidFill>
              <a:schemeClr val="tx1"/>
            </a:solidFill>
            <a:prstDash val="solid"/>
            <a:headEnd type="none" w="sm" len="sm"/>
            <a:tailEnd type="arrow" w="med" len="sm"/>
          </a:ln>
        </p:spPr>
      </p:sp>
      <p:sp>
        <p:nvSpPr>
          <p:cNvPr id="194" name="Freeform 64">
            <a:extLst>
              <a:ext uri="{FF2B5EF4-FFF2-40B4-BE49-F238E27FC236}">
                <a16:creationId xmlns:a16="http://schemas.microsoft.com/office/drawing/2014/main" id="{C433E215-5DE5-2B57-22A8-5EA376E9737B}"/>
              </a:ext>
            </a:extLst>
          </p:cNvPr>
          <p:cNvSpPr/>
          <p:nvPr/>
        </p:nvSpPr>
        <p:spPr>
          <a:xfrm>
            <a:off x="7618503" y="4061729"/>
            <a:ext cx="327393" cy="425877"/>
          </a:xfrm>
          <a:custGeom>
            <a:avLst/>
            <a:gdLst/>
            <a:ahLst/>
            <a:cxnLst/>
            <a:rect l="l" t="t" r="r" b="b"/>
            <a:pathLst>
              <a:path w="654785" h="851753">
                <a:moveTo>
                  <a:pt x="0" y="0"/>
                </a:moveTo>
                <a:lnTo>
                  <a:pt x="654786" y="0"/>
                </a:lnTo>
                <a:lnTo>
                  <a:pt x="654786" y="851753"/>
                </a:lnTo>
                <a:lnTo>
                  <a:pt x="0" y="8517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95" name="Shape 2836">
            <a:extLst>
              <a:ext uri="{FF2B5EF4-FFF2-40B4-BE49-F238E27FC236}">
                <a16:creationId xmlns:a16="http://schemas.microsoft.com/office/drawing/2014/main" id="{D07AD5FC-808D-D017-6BF3-5A488BD76B96}"/>
              </a:ext>
            </a:extLst>
          </p:cNvPr>
          <p:cNvSpPr/>
          <p:nvPr/>
        </p:nvSpPr>
        <p:spPr>
          <a:xfrm>
            <a:off x="6803077" y="4157740"/>
            <a:ext cx="371875" cy="270455"/>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tx1"/>
          </a:solidFill>
          <a:ln w="12700">
            <a:noFill/>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latin typeface="Calibri" panose="020F0502020204030204" pitchFamily="34" charset="0"/>
              <a:cs typeface="Calibri" panose="020F0502020204030204" pitchFamily="34" charset="0"/>
            </a:endParaRPr>
          </a:p>
        </p:txBody>
      </p:sp>
      <p:sp>
        <p:nvSpPr>
          <p:cNvPr id="196" name="Shape 2526">
            <a:extLst>
              <a:ext uri="{FF2B5EF4-FFF2-40B4-BE49-F238E27FC236}">
                <a16:creationId xmlns:a16="http://schemas.microsoft.com/office/drawing/2014/main" id="{6C421EE8-4E1C-B320-E617-BEBFE7421F8C}"/>
              </a:ext>
            </a:extLst>
          </p:cNvPr>
          <p:cNvSpPr/>
          <p:nvPr/>
        </p:nvSpPr>
        <p:spPr>
          <a:xfrm>
            <a:off x="4569895" y="4095133"/>
            <a:ext cx="359067" cy="359067"/>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accent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latin typeface="Calibri" panose="020F0502020204030204" pitchFamily="34" charset="0"/>
              <a:cs typeface="Calibri" panose="020F0502020204030204" pitchFamily="34" charset="0"/>
            </a:endParaRPr>
          </a:p>
        </p:txBody>
      </p:sp>
      <p:sp>
        <p:nvSpPr>
          <p:cNvPr id="197" name="TextBox 196">
            <a:extLst>
              <a:ext uri="{FF2B5EF4-FFF2-40B4-BE49-F238E27FC236}">
                <a16:creationId xmlns:a16="http://schemas.microsoft.com/office/drawing/2014/main" id="{BD63CA3F-96EC-C51A-C0AA-A59E0437EE73}"/>
              </a:ext>
            </a:extLst>
          </p:cNvPr>
          <p:cNvSpPr txBox="1"/>
          <p:nvPr/>
        </p:nvSpPr>
        <p:spPr>
          <a:xfrm>
            <a:off x="3450270" y="3490613"/>
            <a:ext cx="2155774" cy="430887"/>
          </a:xfrm>
          <a:prstGeom prst="rect">
            <a:avLst/>
          </a:prstGeom>
          <a:noFill/>
        </p:spPr>
        <p:txBody>
          <a:bodyPr wrap="square" rtlCol="0">
            <a:spAutoFit/>
          </a:bodyPr>
          <a:lstStyle/>
          <a:p>
            <a:pPr algn="ctr"/>
            <a:r>
              <a:rPr lang="en-US" sz="1100" b="1" spc="230" dirty="0" err="1">
                <a:solidFill>
                  <a:schemeClr val="accent2"/>
                </a:solidFill>
                <a:latin typeface="Calibri" panose="020F0502020204030204" pitchFamily="34" charset="0"/>
                <a:ea typeface="Oswald" charset="0"/>
                <a:cs typeface="Calibri" panose="020F0502020204030204" pitchFamily="34" charset="0"/>
              </a:rPr>
              <a:t>H.C.M</a:t>
            </a:r>
            <a:r>
              <a:rPr lang="en-US" sz="1100" b="1" spc="230" dirty="0">
                <a:solidFill>
                  <a:schemeClr val="accent2"/>
                </a:solidFill>
                <a:latin typeface="Calibri" panose="020F0502020204030204" pitchFamily="34" charset="0"/>
                <a:ea typeface="Oswald" charset="0"/>
                <a:cs typeface="Calibri" panose="020F0502020204030204" pitchFamily="34" charset="0"/>
              </a:rPr>
              <a:t>. TRACKS EXPIRATIONS</a:t>
            </a:r>
          </a:p>
        </p:txBody>
      </p:sp>
      <p:sp>
        <p:nvSpPr>
          <p:cNvPr id="198" name="Freeform 58">
            <a:extLst>
              <a:ext uri="{FF2B5EF4-FFF2-40B4-BE49-F238E27FC236}">
                <a16:creationId xmlns:a16="http://schemas.microsoft.com/office/drawing/2014/main" id="{46816535-E151-23BB-A458-2BD658980B87}"/>
              </a:ext>
            </a:extLst>
          </p:cNvPr>
          <p:cNvSpPr/>
          <p:nvPr/>
        </p:nvSpPr>
        <p:spPr>
          <a:xfrm>
            <a:off x="3917684" y="4015408"/>
            <a:ext cx="421944" cy="518517"/>
          </a:xfrm>
          <a:custGeom>
            <a:avLst/>
            <a:gdLst/>
            <a:ahLst/>
            <a:cxnLst/>
            <a:rect l="l" t="t" r="r" b="b"/>
            <a:pathLst>
              <a:path w="1195166" h="1468714">
                <a:moveTo>
                  <a:pt x="0" y="0"/>
                </a:moveTo>
                <a:lnTo>
                  <a:pt x="1195166" y="0"/>
                </a:lnTo>
                <a:lnTo>
                  <a:pt x="1195166" y="1468715"/>
                </a:lnTo>
                <a:lnTo>
                  <a:pt x="0" y="14687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99" name="Shape 2625">
            <a:extLst>
              <a:ext uri="{FF2B5EF4-FFF2-40B4-BE49-F238E27FC236}">
                <a16:creationId xmlns:a16="http://schemas.microsoft.com/office/drawing/2014/main" id="{744EA824-6E34-A8E2-562D-434AB2651134}"/>
              </a:ext>
            </a:extLst>
          </p:cNvPr>
          <p:cNvSpPr/>
          <p:nvPr/>
        </p:nvSpPr>
        <p:spPr>
          <a:xfrm>
            <a:off x="6551095" y="4036084"/>
            <a:ext cx="272049" cy="222586"/>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5" y="18796"/>
                  <a:pt x="1048" y="18734"/>
                </a:cubicBezTo>
                <a:cubicBezTo>
                  <a:pt x="1065" y="18712"/>
                  <a:pt x="1048" y="18729"/>
                  <a:pt x="1078" y="18673"/>
                </a:cubicBezTo>
                <a:lnTo>
                  <a:pt x="9914" y="1873"/>
                </a:lnTo>
                <a:cubicBezTo>
                  <a:pt x="9930" y="1843"/>
                  <a:pt x="9944" y="1813"/>
                  <a:pt x="9957" y="1783"/>
                </a:cubicBezTo>
                <a:cubicBezTo>
                  <a:pt x="9960" y="1778"/>
                  <a:pt x="10234" y="1200"/>
                  <a:pt x="10800" y="1200"/>
                </a:cubicBezTo>
                <a:cubicBezTo>
                  <a:pt x="11366" y="1200"/>
                  <a:pt x="11588" y="1654"/>
                  <a:pt x="11617" y="1719"/>
                </a:cubicBezTo>
                <a:cubicBezTo>
                  <a:pt x="11641" y="1792"/>
                  <a:pt x="11650" y="1806"/>
                  <a:pt x="11686" y="1873"/>
                </a:cubicBezTo>
                <a:lnTo>
                  <a:pt x="20522" y="18673"/>
                </a:lnTo>
                <a:cubicBezTo>
                  <a:pt x="20535" y="18697"/>
                  <a:pt x="20548" y="18720"/>
                  <a:pt x="20562" y="18744"/>
                </a:cubicBezTo>
                <a:cubicBezTo>
                  <a:pt x="20576" y="18785"/>
                  <a:pt x="20618" y="18928"/>
                  <a:pt x="20618" y="19200"/>
                </a:cubicBezTo>
                <a:cubicBezTo>
                  <a:pt x="20618" y="19862"/>
                  <a:pt x="20177" y="20400"/>
                  <a:pt x="19636" y="20400"/>
                </a:cubicBezTo>
                <a:moveTo>
                  <a:pt x="21348" y="18023"/>
                </a:moveTo>
                <a:lnTo>
                  <a:pt x="12511" y="1223"/>
                </a:lnTo>
                <a:cubicBezTo>
                  <a:pt x="12511" y="1223"/>
                  <a:pt x="12058" y="0"/>
                  <a:pt x="10800" y="0"/>
                </a:cubicBezTo>
                <a:cubicBezTo>
                  <a:pt x="9616" y="0"/>
                  <a:pt x="9089" y="1223"/>
                  <a:pt x="9089" y="1223"/>
                </a:cubicBezTo>
                <a:lnTo>
                  <a:pt x="252" y="18023"/>
                </a:lnTo>
                <a:cubicBezTo>
                  <a:pt x="252" y="18023"/>
                  <a:pt x="0" y="18421"/>
                  <a:pt x="0" y="19200"/>
                </a:cubicBezTo>
                <a:cubicBezTo>
                  <a:pt x="0" y="20526"/>
                  <a:pt x="879" y="21600"/>
                  <a:pt x="1964" y="21600"/>
                </a:cubicBezTo>
                <a:lnTo>
                  <a:pt x="19636" y="21600"/>
                </a:lnTo>
                <a:cubicBezTo>
                  <a:pt x="20721" y="21600"/>
                  <a:pt x="21600" y="20526"/>
                  <a:pt x="21600" y="19200"/>
                </a:cubicBezTo>
                <a:cubicBezTo>
                  <a:pt x="21600" y="18362"/>
                  <a:pt x="21348" y="18023"/>
                  <a:pt x="21348" y="18023"/>
                </a:cubicBezTo>
                <a:moveTo>
                  <a:pt x="10800" y="15600"/>
                </a:moveTo>
                <a:cubicBezTo>
                  <a:pt x="10258" y="15600"/>
                  <a:pt x="9818" y="16138"/>
                  <a:pt x="9818" y="16800"/>
                </a:cubicBezTo>
                <a:cubicBezTo>
                  <a:pt x="9818" y="17462"/>
                  <a:pt x="10258" y="18000"/>
                  <a:pt x="10800" y="18000"/>
                </a:cubicBezTo>
                <a:cubicBezTo>
                  <a:pt x="11342" y="18000"/>
                  <a:pt x="11782" y="17462"/>
                  <a:pt x="11782" y="16800"/>
                </a:cubicBezTo>
                <a:cubicBezTo>
                  <a:pt x="11782" y="16138"/>
                  <a:pt x="11342" y="15600"/>
                  <a:pt x="10800" y="15600"/>
                </a:cubicBezTo>
                <a:moveTo>
                  <a:pt x="10800" y="6000"/>
                </a:moveTo>
                <a:cubicBezTo>
                  <a:pt x="10258" y="6000"/>
                  <a:pt x="9818" y="6538"/>
                  <a:pt x="9818" y="7200"/>
                </a:cubicBezTo>
                <a:lnTo>
                  <a:pt x="10309" y="13800"/>
                </a:lnTo>
                <a:cubicBezTo>
                  <a:pt x="10309" y="14132"/>
                  <a:pt x="10529" y="14400"/>
                  <a:pt x="10800" y="14400"/>
                </a:cubicBezTo>
                <a:cubicBezTo>
                  <a:pt x="11071" y="14400"/>
                  <a:pt x="11291" y="14132"/>
                  <a:pt x="11291" y="13800"/>
                </a:cubicBezTo>
                <a:lnTo>
                  <a:pt x="11782" y="7200"/>
                </a:lnTo>
                <a:cubicBezTo>
                  <a:pt x="11782" y="6538"/>
                  <a:pt x="11342" y="6000"/>
                  <a:pt x="10800" y="6000"/>
                </a:cubicBezTo>
              </a:path>
            </a:pathLst>
          </a:custGeom>
          <a:solidFill>
            <a:schemeClr val="tx2"/>
          </a:solidFill>
          <a:ln w="3175">
            <a:solidFill>
              <a:schemeClr val="tx2"/>
            </a:solidFill>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latin typeface="Calibri" panose="020F0502020204030204" pitchFamily="34" charset="0"/>
              <a:cs typeface="Calibri" panose="020F0502020204030204" pitchFamily="34" charset="0"/>
            </a:endParaRPr>
          </a:p>
        </p:txBody>
      </p:sp>
      <p:sp>
        <p:nvSpPr>
          <p:cNvPr id="139" name="Shape 2541">
            <a:extLst>
              <a:ext uri="{FF2B5EF4-FFF2-40B4-BE49-F238E27FC236}">
                <a16:creationId xmlns:a16="http://schemas.microsoft.com/office/drawing/2014/main" id="{709967BF-41EA-2CC8-8156-AC18258B423E}"/>
              </a:ext>
            </a:extLst>
          </p:cNvPr>
          <p:cNvSpPr/>
          <p:nvPr/>
        </p:nvSpPr>
        <p:spPr>
          <a:xfrm>
            <a:off x="2082276" y="2720477"/>
            <a:ext cx="177664" cy="177664"/>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rgbClr val="FF0000"/>
          </a:solidFill>
          <a:ln w="3175">
            <a:solidFill>
              <a:srgbClr val="FF0000"/>
            </a:solidFill>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latin typeface="Calibri" panose="020F0502020204030204" pitchFamily="34" charset="0"/>
              <a:cs typeface="Calibri" panose="020F0502020204030204" pitchFamily="34" charset="0"/>
            </a:endParaRPr>
          </a:p>
        </p:txBody>
      </p:sp>
      <p:sp>
        <p:nvSpPr>
          <p:cNvPr id="2" name="Shape 2614">
            <a:extLst>
              <a:ext uri="{FF2B5EF4-FFF2-40B4-BE49-F238E27FC236}">
                <a16:creationId xmlns:a16="http://schemas.microsoft.com/office/drawing/2014/main" id="{9CC3F795-F985-F1AA-BB6C-1E1844C52091}"/>
              </a:ext>
            </a:extLst>
          </p:cNvPr>
          <p:cNvSpPr/>
          <p:nvPr/>
        </p:nvSpPr>
        <p:spPr>
          <a:xfrm>
            <a:off x="6376399" y="1087642"/>
            <a:ext cx="327393" cy="327393"/>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tx2"/>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latin typeface="Calibri" panose="020F0502020204030204" pitchFamily="34" charset="0"/>
              <a:cs typeface="Calibri" panose="020F0502020204030204" pitchFamily="34" charset="0"/>
            </a:endParaRPr>
          </a:p>
        </p:txBody>
      </p:sp>
      <p:sp>
        <p:nvSpPr>
          <p:cNvPr id="3" name="Shape 2614">
            <a:extLst>
              <a:ext uri="{FF2B5EF4-FFF2-40B4-BE49-F238E27FC236}">
                <a16:creationId xmlns:a16="http://schemas.microsoft.com/office/drawing/2014/main" id="{4CE77F98-4315-8844-C3D4-3C3645C87DC8}"/>
              </a:ext>
            </a:extLst>
          </p:cNvPr>
          <p:cNvSpPr/>
          <p:nvPr/>
        </p:nvSpPr>
        <p:spPr>
          <a:xfrm>
            <a:off x="3613242" y="2503631"/>
            <a:ext cx="327393" cy="327393"/>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tx2"/>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latin typeface="Calibri" panose="020F0502020204030204" pitchFamily="34" charset="0"/>
              <a:cs typeface="Calibri" panose="020F0502020204030204" pitchFamily="34" charset="0"/>
            </a:endParaRPr>
          </a:p>
        </p:txBody>
      </p:sp>
      <p:sp>
        <p:nvSpPr>
          <p:cNvPr id="4" name="Shape 2614">
            <a:extLst>
              <a:ext uri="{FF2B5EF4-FFF2-40B4-BE49-F238E27FC236}">
                <a16:creationId xmlns:a16="http://schemas.microsoft.com/office/drawing/2014/main" id="{31C39449-C5CD-D12E-E292-B639DB3F1053}"/>
              </a:ext>
            </a:extLst>
          </p:cNvPr>
          <p:cNvSpPr/>
          <p:nvPr/>
        </p:nvSpPr>
        <p:spPr>
          <a:xfrm>
            <a:off x="774183" y="4048454"/>
            <a:ext cx="327393" cy="327393"/>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tx2"/>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latin typeface="Calibri" panose="020F0502020204030204" pitchFamily="34" charset="0"/>
              <a:cs typeface="Calibri" panose="020F0502020204030204" pitchFamily="34" charset="0"/>
            </a:endParaRPr>
          </a:p>
        </p:txBody>
      </p:sp>
      <p:sp>
        <p:nvSpPr>
          <p:cNvPr id="5" name="Freeform 27">
            <a:extLst>
              <a:ext uri="{FF2B5EF4-FFF2-40B4-BE49-F238E27FC236}">
                <a16:creationId xmlns:a16="http://schemas.microsoft.com/office/drawing/2014/main" id="{A8B5B3EC-AA2B-61B7-2AE1-E6629C2A0161}"/>
              </a:ext>
            </a:extLst>
          </p:cNvPr>
          <p:cNvSpPr/>
          <p:nvPr/>
        </p:nvSpPr>
        <p:spPr>
          <a:xfrm>
            <a:off x="1512206" y="1103396"/>
            <a:ext cx="971816" cy="257246"/>
          </a:xfrm>
          <a:custGeom>
            <a:avLst/>
            <a:gdLst/>
            <a:ahLst/>
            <a:cxnLst/>
            <a:rect l="l" t="t" r="r" b="b"/>
            <a:pathLst>
              <a:path w="1943631" h="514491">
                <a:moveTo>
                  <a:pt x="0" y="0"/>
                </a:moveTo>
                <a:lnTo>
                  <a:pt x="1943632" y="0"/>
                </a:lnTo>
                <a:lnTo>
                  <a:pt x="1943632" y="514490"/>
                </a:lnTo>
                <a:lnTo>
                  <a:pt x="0" y="514490"/>
                </a:lnTo>
                <a:lnTo>
                  <a:pt x="0" y="0"/>
                </a:lnTo>
                <a:close/>
              </a:path>
            </a:pathLst>
          </a:custGeom>
          <a:blipFill>
            <a:blip r:embed="rId3" cstate="screen">
              <a:extLst>
                <a:ext uri="{28A0092B-C50C-407E-A947-70E740481C1C}">
                  <a14:useLocalDpi xmlns:a14="http://schemas.microsoft.com/office/drawing/2010/main"/>
                </a:ext>
              </a:extLst>
            </a:blip>
            <a:stretch>
              <a:fillRect l="-3841" t="-12960" r="-3532" b="-13032"/>
            </a:stretch>
          </a:blipFill>
          <a:effectLst>
            <a:outerShdw blurRad="63500" sx="102000" sy="102000" algn="ctr" rotWithShape="0">
              <a:prstClr val="black">
                <a:alpha val="40000"/>
              </a:prstClr>
            </a:outerShdw>
          </a:effectLst>
        </p:spPr>
      </p:sp>
      <p:sp>
        <p:nvSpPr>
          <p:cNvPr id="6" name="Freeform 27">
            <a:extLst>
              <a:ext uri="{FF2B5EF4-FFF2-40B4-BE49-F238E27FC236}">
                <a16:creationId xmlns:a16="http://schemas.microsoft.com/office/drawing/2014/main" id="{42E1E366-0ECF-E7CD-D34D-4DB3722D6E90}"/>
              </a:ext>
            </a:extLst>
          </p:cNvPr>
          <p:cNvSpPr/>
          <p:nvPr/>
        </p:nvSpPr>
        <p:spPr>
          <a:xfrm>
            <a:off x="1593127" y="1014384"/>
            <a:ext cx="971816" cy="257246"/>
          </a:xfrm>
          <a:custGeom>
            <a:avLst/>
            <a:gdLst/>
            <a:ahLst/>
            <a:cxnLst/>
            <a:rect l="l" t="t" r="r" b="b"/>
            <a:pathLst>
              <a:path w="1943631" h="514491">
                <a:moveTo>
                  <a:pt x="0" y="0"/>
                </a:moveTo>
                <a:lnTo>
                  <a:pt x="1943632" y="0"/>
                </a:lnTo>
                <a:lnTo>
                  <a:pt x="1943632" y="514490"/>
                </a:lnTo>
                <a:lnTo>
                  <a:pt x="0" y="514490"/>
                </a:lnTo>
                <a:lnTo>
                  <a:pt x="0" y="0"/>
                </a:lnTo>
                <a:close/>
              </a:path>
            </a:pathLst>
          </a:custGeom>
          <a:blipFill>
            <a:blip r:embed="rId3" cstate="screen">
              <a:extLst>
                <a:ext uri="{28A0092B-C50C-407E-A947-70E740481C1C}">
                  <a14:useLocalDpi xmlns:a14="http://schemas.microsoft.com/office/drawing/2010/main"/>
                </a:ext>
              </a:extLst>
            </a:blip>
            <a:stretch>
              <a:fillRect l="-3841" t="-12960" r="-3532" b="-13032"/>
            </a:stretch>
          </a:blipFill>
          <a:effectLst>
            <a:outerShdw blurRad="63500" sx="102000" sy="102000" algn="ctr" rotWithShape="0">
              <a:prstClr val="black">
                <a:alpha val="40000"/>
              </a:prstClr>
            </a:outerShdw>
          </a:effectLst>
        </p:spPr>
      </p:sp>
      <p:sp>
        <p:nvSpPr>
          <p:cNvPr id="28" name="Freeform 28"/>
          <p:cNvSpPr/>
          <p:nvPr/>
        </p:nvSpPr>
        <p:spPr>
          <a:xfrm flipH="1">
            <a:off x="2326327" y="1117259"/>
            <a:ext cx="207242" cy="210398"/>
          </a:xfrm>
          <a:custGeom>
            <a:avLst/>
            <a:gdLst/>
            <a:ahLst/>
            <a:cxnLst/>
            <a:rect l="l" t="t" r="r" b="b"/>
            <a:pathLst>
              <a:path w="859377" h="872464">
                <a:moveTo>
                  <a:pt x="859376" y="0"/>
                </a:moveTo>
                <a:lnTo>
                  <a:pt x="0" y="0"/>
                </a:lnTo>
                <a:lnTo>
                  <a:pt x="0" y="872464"/>
                </a:lnTo>
                <a:lnTo>
                  <a:pt x="859376" y="872464"/>
                </a:lnTo>
                <a:lnTo>
                  <a:pt x="859376"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B463939D-6202-C665-B1C2-9F4404BF9703}"/>
              </a:ext>
            </a:extLst>
          </p:cNvPr>
          <p:cNvPicPr>
            <a:picLocks noGrp="1" noChangeAspect="1"/>
          </p:cNvPicPr>
          <p:nvPr>
            <p:ph type="pic" sz="quarter" idx="24"/>
          </p:nvPr>
        </p:nvPicPr>
        <p:blipFill rotWithShape="1">
          <a:blip r:embed="rId2" cstate="screen">
            <a:extLst>
              <a:ext uri="{28A0092B-C50C-407E-A947-70E740481C1C}">
                <a14:useLocalDpi xmlns:a14="http://schemas.microsoft.com/office/drawing/2010/main"/>
              </a:ext>
            </a:extLst>
          </a:blip>
          <a:srcRect/>
          <a:stretch>
            <a:fillRect/>
          </a:stretch>
        </p:blipFill>
        <p:spPr>
          <a:xfrm>
            <a:off x="3377415" y="0"/>
            <a:ext cx="5766585" cy="5143500"/>
          </a:xfrm>
        </p:spPr>
      </p:pic>
      <p:sp>
        <p:nvSpPr>
          <p:cNvPr id="2" name="Title 1">
            <a:extLst>
              <a:ext uri="{FF2B5EF4-FFF2-40B4-BE49-F238E27FC236}">
                <a16:creationId xmlns:a16="http://schemas.microsoft.com/office/drawing/2014/main" id="{73A2C578-CB61-3BA3-3DE0-60E9AA559F26}"/>
              </a:ext>
            </a:extLst>
          </p:cNvPr>
          <p:cNvSpPr>
            <a:spLocks noGrp="1"/>
          </p:cNvSpPr>
          <p:nvPr>
            <p:ph type="title"/>
          </p:nvPr>
        </p:nvSpPr>
        <p:spPr>
          <a:xfrm>
            <a:off x="508785" y="514350"/>
            <a:ext cx="1860674" cy="480131"/>
          </a:xfrm>
        </p:spPr>
        <p:txBody>
          <a:bodyPr>
            <a:noAutofit/>
          </a:bodyPr>
          <a:lstStyle/>
          <a:p>
            <a:pPr algn="l"/>
            <a:r>
              <a:rPr lang="en-US" sz="2800" b="1" dirty="0">
                <a:solidFill>
                  <a:schemeClr val="accent2"/>
                </a:solidFill>
                <a:latin typeface="+mn-lt"/>
              </a:rPr>
              <a:t>BENEFITS</a:t>
            </a:r>
          </a:p>
        </p:txBody>
      </p:sp>
      <p:sp>
        <p:nvSpPr>
          <p:cNvPr id="3" name="TextBox 2">
            <a:extLst>
              <a:ext uri="{FF2B5EF4-FFF2-40B4-BE49-F238E27FC236}">
                <a16:creationId xmlns:a16="http://schemas.microsoft.com/office/drawing/2014/main" id="{5D4443CA-4C36-E2D4-5121-CA581F027573}"/>
              </a:ext>
            </a:extLst>
          </p:cNvPr>
          <p:cNvSpPr txBox="1"/>
          <p:nvPr/>
        </p:nvSpPr>
        <p:spPr>
          <a:xfrm>
            <a:off x="531712" y="1011171"/>
            <a:ext cx="2516288" cy="1200329"/>
          </a:xfrm>
          <a:prstGeom prst="rect">
            <a:avLst/>
          </a:prstGeom>
          <a:noFill/>
        </p:spPr>
        <p:txBody>
          <a:bodyPr wrap="square" rtlCol="0">
            <a:spAutoFit/>
          </a:bodyPr>
          <a:lstStyle/>
          <a:p>
            <a:r>
              <a:rPr lang="en-US" sz="1200" b="1" spc="230" dirty="0">
                <a:solidFill>
                  <a:schemeClr val="accent1"/>
                </a:solidFill>
                <a:latin typeface="Calibri" panose="020F0502020204030204" pitchFamily="34" charset="0"/>
                <a:ea typeface="Oswald" charset="0"/>
                <a:cs typeface="Calibri" panose="020F0502020204030204" pitchFamily="34" charset="0"/>
              </a:rPr>
              <a:t>Working with Heffernan Compliance Management isn’t about offloading busy work. It’s about creating a consistent control.</a:t>
            </a:r>
          </a:p>
        </p:txBody>
      </p:sp>
      <p:sp>
        <p:nvSpPr>
          <p:cNvPr id="4" name="TextBox 3">
            <a:extLst>
              <a:ext uri="{FF2B5EF4-FFF2-40B4-BE49-F238E27FC236}">
                <a16:creationId xmlns:a16="http://schemas.microsoft.com/office/drawing/2014/main" id="{5A7449E2-63D0-88EE-8B4B-14BE34417CC8}"/>
              </a:ext>
            </a:extLst>
          </p:cNvPr>
          <p:cNvSpPr txBox="1"/>
          <p:nvPr/>
        </p:nvSpPr>
        <p:spPr>
          <a:xfrm>
            <a:off x="520248" y="2360400"/>
            <a:ext cx="2415473" cy="2041585"/>
          </a:xfrm>
          <a:prstGeom prst="rect">
            <a:avLst/>
          </a:prstGeom>
          <a:noFill/>
        </p:spPr>
        <p:txBody>
          <a:bodyPr wrap="square" rtlCol="0">
            <a:spAutoFit/>
          </a:bodyPr>
          <a:lstStyle/>
          <a:p>
            <a:pPr marL="119063" indent="-119063">
              <a:spcAft>
                <a:spcPts val="1400"/>
              </a:spcAft>
              <a:buClr>
                <a:schemeClr val="accent1"/>
              </a:buClr>
              <a:buFont typeface="Arial" panose="020B0604020202020204" pitchFamily="34" charset="0"/>
              <a:buChar char="•"/>
            </a:pPr>
            <a:r>
              <a:rPr lang="en-US" sz="1000" dirty="0">
                <a:latin typeface="Calibri Light" panose="020F0302020204030204" pitchFamily="34" charset="0"/>
                <a:ea typeface="Lato Light" charset="0"/>
                <a:cs typeface="Calibri Light" panose="020F0302020204030204" pitchFamily="34" charset="0"/>
              </a:rPr>
              <a:t>Consistent application of contractual standards</a:t>
            </a:r>
          </a:p>
          <a:p>
            <a:pPr marL="119063" indent="-119063">
              <a:spcAft>
                <a:spcPts val="1400"/>
              </a:spcAft>
              <a:buClr>
                <a:schemeClr val="accent1"/>
              </a:buClr>
              <a:buFont typeface="Arial" panose="020B0604020202020204" pitchFamily="34" charset="0"/>
              <a:buChar char="•"/>
            </a:pPr>
            <a:r>
              <a:rPr lang="en-US" sz="1000" dirty="0">
                <a:latin typeface="Calibri Light" panose="020F0302020204030204" pitchFamily="34" charset="0"/>
                <a:ea typeface="Lato Light" charset="0"/>
                <a:cs typeface="Calibri Light" panose="020F0302020204030204" pitchFamily="34" charset="0"/>
              </a:rPr>
              <a:t>Early identification of compliance gaps</a:t>
            </a:r>
          </a:p>
          <a:p>
            <a:pPr marL="119063" indent="-119063">
              <a:spcAft>
                <a:spcPts val="1400"/>
              </a:spcAft>
              <a:buClr>
                <a:schemeClr val="accent1"/>
              </a:buClr>
              <a:buFont typeface="Arial" panose="020B0604020202020204" pitchFamily="34" charset="0"/>
              <a:buChar char="•"/>
            </a:pPr>
            <a:r>
              <a:rPr lang="en-US" sz="1000" dirty="0">
                <a:latin typeface="Calibri Light" panose="020F0302020204030204" pitchFamily="34" charset="0"/>
                <a:ea typeface="Lato Light" charset="0"/>
                <a:cs typeface="Calibri Light" panose="020F0302020204030204" pitchFamily="34" charset="0"/>
              </a:rPr>
              <a:t>Documentation that holds up under scrutiny</a:t>
            </a:r>
          </a:p>
          <a:p>
            <a:pPr marL="119063" indent="-119063">
              <a:spcAft>
                <a:spcPts val="1400"/>
              </a:spcAft>
              <a:buClr>
                <a:schemeClr val="accent1"/>
              </a:buClr>
              <a:buFont typeface="Arial" panose="020B0604020202020204" pitchFamily="34" charset="0"/>
              <a:buChar char="•"/>
            </a:pPr>
            <a:r>
              <a:rPr lang="en-US" sz="1000" dirty="0">
                <a:latin typeface="Calibri Light" panose="020F0302020204030204" pitchFamily="34" charset="0"/>
                <a:ea typeface="Lato Light" charset="0"/>
                <a:cs typeface="Calibri Light" panose="020F0302020204030204" pitchFamily="34" charset="0"/>
              </a:rPr>
              <a:t>Reduced internal time and administrative burden</a:t>
            </a:r>
          </a:p>
          <a:p>
            <a:pPr marL="119063" indent="-119063">
              <a:spcAft>
                <a:spcPts val="1400"/>
              </a:spcAft>
              <a:buClr>
                <a:schemeClr val="accent1"/>
              </a:buClr>
              <a:buFont typeface="Arial" panose="020B0604020202020204" pitchFamily="34" charset="0"/>
              <a:buChar char="•"/>
            </a:pPr>
            <a:r>
              <a:rPr lang="en-US" sz="1000" dirty="0">
                <a:latin typeface="Calibri Light" panose="020F0302020204030204" pitchFamily="34" charset="0"/>
                <a:ea typeface="Lato Light" charset="0"/>
                <a:cs typeface="Calibri Light" panose="020F0302020204030204" pitchFamily="34" charset="0"/>
              </a:rPr>
              <a:t>Confidence for leadership</a:t>
            </a:r>
          </a:p>
        </p:txBody>
      </p:sp>
      <p:sp>
        <p:nvSpPr>
          <p:cNvPr id="5" name="Freeform 4">
            <a:extLst>
              <a:ext uri="{FF2B5EF4-FFF2-40B4-BE49-F238E27FC236}">
                <a16:creationId xmlns:a16="http://schemas.microsoft.com/office/drawing/2014/main" id="{C616940D-77C6-9189-90B5-17F2B735E0F4}"/>
              </a:ext>
            </a:extLst>
          </p:cNvPr>
          <p:cNvSpPr/>
          <p:nvPr/>
        </p:nvSpPr>
        <p:spPr>
          <a:xfrm rot="5400000">
            <a:off x="3376911" y="3488186"/>
            <a:ext cx="1655818" cy="1654810"/>
          </a:xfrm>
          <a:custGeom>
            <a:avLst/>
            <a:gdLst>
              <a:gd name="connsiteX0" fmla="*/ 1335816 w 1335816"/>
              <a:gd name="connsiteY0" fmla="*/ 0 h 1335002"/>
              <a:gd name="connsiteX1" fmla="*/ 1335816 w 1335816"/>
              <a:gd name="connsiteY1" fmla="*/ 1335002 h 1335002"/>
              <a:gd name="connsiteX2" fmla="*/ 0 w 1335816"/>
              <a:gd name="connsiteY2" fmla="*/ 1335002 h 1335002"/>
              <a:gd name="connsiteX3" fmla="*/ 136579 w 1335816"/>
              <a:gd name="connsiteY3" fmla="*/ 1328110 h 1335002"/>
              <a:gd name="connsiteX4" fmla="*/ 1311916 w 1335816"/>
              <a:gd name="connsiteY4" fmla="*/ 252702 h 1335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5816" h="1335002">
                <a:moveTo>
                  <a:pt x="1335816" y="0"/>
                </a:moveTo>
                <a:lnTo>
                  <a:pt x="1335816" y="1335002"/>
                </a:lnTo>
                <a:lnTo>
                  <a:pt x="0" y="1335002"/>
                </a:lnTo>
                <a:lnTo>
                  <a:pt x="136579" y="1328110"/>
                </a:lnTo>
                <a:cubicBezTo>
                  <a:pt x="725974" y="1268289"/>
                  <a:pt x="1202095" y="825529"/>
                  <a:pt x="1311916" y="252702"/>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606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Benefits Guide 2023">
      <a:dk1>
        <a:srgbClr val="000000"/>
      </a:dk1>
      <a:lt1>
        <a:srgbClr val="FFFFFF"/>
      </a:lt1>
      <a:dk2>
        <a:srgbClr val="000000"/>
      </a:dk2>
      <a:lt2>
        <a:srgbClr val="FFFFFF"/>
      </a:lt2>
      <a:accent1>
        <a:srgbClr val="5F9E41"/>
      </a:accent1>
      <a:accent2>
        <a:srgbClr val="2B3D4B"/>
      </a:accent2>
      <a:accent3>
        <a:srgbClr val="E1AD02"/>
      </a:accent3>
      <a:accent4>
        <a:srgbClr val="CFCFCF"/>
      </a:accent4>
      <a:accent5>
        <a:srgbClr val="838383"/>
      </a:accent5>
      <a:accent6>
        <a:srgbClr val="575756"/>
      </a:accent6>
      <a:hlink>
        <a:srgbClr val="619F41"/>
      </a:hlink>
      <a:folHlink>
        <a:srgbClr val="E1AD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668</Words>
  <Application>Microsoft Macintosh PowerPoint</Application>
  <PresentationFormat>On-screen Show (16:9)</PresentationFormat>
  <Paragraphs>101</Paragraphs>
  <Slides>11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Avenir</vt:lpstr>
      <vt:lpstr>Calibri Light</vt:lpstr>
      <vt:lpstr>Arial</vt:lpstr>
      <vt:lpstr>Office Theme</vt:lpstr>
      <vt:lpstr>PowerPoint Presentation</vt:lpstr>
      <vt:lpstr>TABLE OF CONTENTS</vt:lpstr>
      <vt:lpstr>PowerPoint Presentation</vt:lpstr>
      <vt:lpstr>WHICH PROCESS        ARE YOU TRUSTING?</vt:lpstr>
      <vt:lpstr>WHICH PROCESS        ARE YOU TRUSTING?</vt:lpstr>
      <vt:lpstr>MAKING RISK VISIBLE AND MANAGEABLE</vt:lpstr>
      <vt:lpstr>UNDERSTANDING YOUR RISK</vt:lpstr>
      <vt:lpstr>PowerPoint Presentation</vt:lpstr>
      <vt:lpstr>BENEFITS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Heffernan Compliance Management</dc:title>
  <dc:subject/>
  <dc:creator/>
  <cp:keywords/>
  <dc:description/>
  <cp:lastModifiedBy>Jackie Altfillisch</cp:lastModifiedBy>
  <cp:revision>36</cp:revision>
  <dcterms:created xsi:type="dcterms:W3CDTF">2006-08-16T00:00:00Z</dcterms:created>
  <dcterms:modified xsi:type="dcterms:W3CDTF">2026-01-19T23:07:59Z</dcterms:modified>
  <cp:category/>
  <dc:identifier>DAG9BiiVNuQ</dc:identifier>
</cp:coreProperties>
</file>